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handoutMasterIdLst>
    <p:handoutMasterId r:id="rId61"/>
  </p:handoutMasterIdLst>
  <p:sldIdLst>
    <p:sldId id="341" r:id="rId2"/>
    <p:sldId id="342" r:id="rId3"/>
    <p:sldId id="262" r:id="rId4"/>
    <p:sldId id="269" r:id="rId5"/>
    <p:sldId id="311" r:id="rId6"/>
    <p:sldId id="331" r:id="rId7"/>
    <p:sldId id="313" r:id="rId8"/>
    <p:sldId id="314" r:id="rId9"/>
    <p:sldId id="305" r:id="rId10"/>
    <p:sldId id="315" r:id="rId11"/>
    <p:sldId id="316" r:id="rId12"/>
    <p:sldId id="333" r:id="rId13"/>
    <p:sldId id="276" r:id="rId14"/>
    <p:sldId id="306" r:id="rId15"/>
    <p:sldId id="317" r:id="rId16"/>
    <p:sldId id="280" r:id="rId17"/>
    <p:sldId id="281" r:id="rId18"/>
    <p:sldId id="318" r:id="rId19"/>
    <p:sldId id="354" r:id="rId20"/>
    <p:sldId id="282" r:id="rId21"/>
    <p:sldId id="319" r:id="rId22"/>
    <p:sldId id="320" r:id="rId23"/>
    <p:sldId id="307" r:id="rId24"/>
    <p:sldId id="285" r:id="rId25"/>
    <p:sldId id="308" r:id="rId26"/>
    <p:sldId id="321" r:id="rId27"/>
    <p:sldId id="323" r:id="rId28"/>
    <p:sldId id="289" r:id="rId29"/>
    <p:sldId id="324" r:id="rId30"/>
    <p:sldId id="325" r:id="rId31"/>
    <p:sldId id="343" r:id="rId32"/>
    <p:sldId id="344" r:id="rId33"/>
    <p:sldId id="309" r:id="rId34"/>
    <p:sldId id="294" r:id="rId35"/>
    <p:sldId id="326" r:id="rId36"/>
    <p:sldId id="336" r:id="rId37"/>
    <p:sldId id="327" r:id="rId38"/>
    <p:sldId id="328" r:id="rId39"/>
    <p:sldId id="297" r:id="rId40"/>
    <p:sldId id="337" r:id="rId41"/>
    <p:sldId id="329" r:id="rId42"/>
    <p:sldId id="338" r:id="rId43"/>
    <p:sldId id="345" r:id="rId44"/>
    <p:sldId id="346" r:id="rId45"/>
    <p:sldId id="347" r:id="rId46"/>
    <p:sldId id="348" r:id="rId47"/>
    <p:sldId id="349" r:id="rId48"/>
    <p:sldId id="350" r:id="rId49"/>
    <p:sldId id="355" r:id="rId50"/>
    <p:sldId id="351" r:id="rId51"/>
    <p:sldId id="352" r:id="rId52"/>
    <p:sldId id="356" r:id="rId53"/>
    <p:sldId id="310" r:id="rId54"/>
    <p:sldId id="301" r:id="rId55"/>
    <p:sldId id="302" r:id="rId56"/>
    <p:sldId id="303" r:id="rId57"/>
    <p:sldId id="353" r:id="rId58"/>
    <p:sldId id="304" r:id="rId59"/>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ey Ruffner" initials="HR" lastIdx="25" clrIdx="0">
    <p:extLst/>
  </p:cmAuthor>
  <p:cmAuthor id="2" name="Lindsey Kaetzel" initials="LK" lastIdx="1" clrIdx="1">
    <p:extLst/>
  </p:cmAuthor>
  <p:cmAuthor id="3" name="Lindsey Kaetzel" initials="LK [2]" lastIdx="1" clrIdx="2">
    <p:extLst/>
  </p:cmAuthor>
  <p:cmAuthor id="4" name="Lindsey Kaetzel" initials="LK [3]" lastIdx="1" clrIdx="3">
    <p:extLst/>
  </p:cmAuthor>
  <p:cmAuthor id="5" name="Lindsey Kaetzel" initials="LK [4]" lastIdx="1" clrIdx="4">
    <p:extLst/>
  </p:cmAuthor>
  <p:cmAuthor id="6" name="Lindsey Kaetzel" initials="LK [5]" lastIdx="1" clrIdx="5">
    <p:extLst/>
  </p:cmAuthor>
  <p:cmAuthor id="7" name="Lindsey Kaetzel" initials="LK [6]" lastIdx="1" clrIdx="6">
    <p:extLst/>
  </p:cmAuthor>
  <p:cmAuthor id="8" name="Lindsey Kaetzel" initials="LK [7]" lastIdx="1" clrIdx="7">
    <p:extLst/>
  </p:cmAuthor>
  <p:cmAuthor id="9" name="Lindsey Kaetzel" initials="LK [8]" lastIdx="1" clrIdx="8">
    <p:extLst/>
  </p:cmAuthor>
  <p:cmAuthor id="10" name="Lindsey Kaetzel" initials="LK [9]" lastIdx="1" clrIdx="9">
    <p:extLst/>
  </p:cmAuthor>
  <p:cmAuthor id="11" name="Lindsey Kaetzel" initials="LK [10]" lastIdx="1" clrIdx="10">
    <p:extLst/>
  </p:cmAuthor>
  <p:cmAuthor id="12" name="Lindsey Kaetzel" initials="LK [11]" lastIdx="1" clrIdx="11">
    <p:extLst/>
  </p:cmAuthor>
  <p:cmAuthor id="13" name="Lindsey Kaetzel" initials="LK [12]" lastIdx="1" clrIdx="12">
    <p:extLst/>
  </p:cmAuthor>
  <p:cmAuthor id="14" name="Lindsey Kaetzel" initials="LK [13]" lastIdx="1" clrIdx="13">
    <p:extLst/>
  </p:cmAuthor>
  <p:cmAuthor id="15" name="Lindsey Kaetzel" initials="LK [14]" lastIdx="1" clrIdx="14">
    <p:extLst/>
  </p:cmAuthor>
  <p:cmAuthor id="16" name="Lindsey Kaetzel" initials="LK [15]" lastIdx="1" clrIdx="15">
    <p:extLst/>
  </p:cmAuthor>
  <p:cmAuthor id="17" name="Lindsey Kaetzel" initials="LK [16]" lastIdx="1" clrIdx="16">
    <p:extLst/>
  </p:cmAuthor>
  <p:cmAuthor id="18" name="Lindsey Kaetzel" initials="LK [17]" lastIdx="1" clrIdx="17">
    <p:extLst/>
  </p:cmAuthor>
  <p:cmAuthor id="19" name="Lindsey Kaetzel" initials="LK [18]" lastIdx="1" clrIdx="18">
    <p:extLst/>
  </p:cmAuthor>
  <p:cmAuthor id="20" name="Lindsey Kaetzel" initials="LK [19]" lastIdx="1" clrIdx="19">
    <p:extLst/>
  </p:cmAuthor>
  <p:cmAuthor id="21" name="Lindsey Kaetzel" initials="LK [20]" lastIdx="1" clrIdx="20">
    <p:extLst/>
  </p:cmAuthor>
  <p:cmAuthor id="22" name="Lindsey Kaetzel" initials="LK [21]" lastIdx="1" clrIdx="21">
    <p:extLst/>
  </p:cmAuthor>
  <p:cmAuthor id="23" name="Lindsey Kaetzel" initials="LK [22]" lastIdx="1" clrIdx="22">
    <p:extLst/>
  </p:cmAuthor>
  <p:cmAuthor id="24" name="Lindsey Kaetzel" initials="LK [23]" lastIdx="1" clrIdx="23">
    <p:extLst/>
  </p:cmAuthor>
</p:cmAuthorLst>
</file>

<file path=ppt/flatworld.xml><?xml version="1.0" encoding="utf-8"?>
<FlatWorld>Created exclusively for Kevin Sly (slyke@gram.edu)</FlatWorld>
</file>

<file path=ppt/presProps.xml><?xml version="1.0" encoding="utf-8"?>
<p:presentationPr xmlns:a="http://schemas.openxmlformats.org/drawingml/2006/main" xmlns:r="http://schemas.openxmlformats.org/officeDocument/2006/relationships" xmlns:p="http://schemas.openxmlformats.org/presentationml/2006/main">
  <p:clrMru>
    <a:srgbClr val="006CA7"/>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14"/>
    <p:restoredTop sz="93103"/>
  </p:normalViewPr>
  <p:slideViewPr>
    <p:cSldViewPr snapToGrid="0" snapToObjects="1">
      <p:cViewPr>
        <p:scale>
          <a:sx n="80" d="100"/>
          <a:sy n="80" d="100"/>
        </p:scale>
        <p:origin x="920" y="33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63" Type="http://schemas.openxmlformats.org/officeDocument/2006/relationships/presProps" Target="presProps.xml"/>
  <Relationship Id="rId64" Type="http://schemas.openxmlformats.org/officeDocument/2006/relationships/viewProps" Target="viewProps.xml"/>
  <Relationship Id="rId65" Type="http://schemas.openxmlformats.org/officeDocument/2006/relationships/theme" Target="theme/theme1.xml"/>
  <Relationship Id="rId66" Type="http://schemas.openxmlformats.org/officeDocument/2006/relationships/tableStyles" Target="tableStyles.xml"/>
  <Relationship Id="rId50" Type="http://schemas.openxmlformats.org/officeDocument/2006/relationships/slide" Target="slides/slide49.xml"/>
  <Relationship Id="rId51" Type="http://schemas.openxmlformats.org/officeDocument/2006/relationships/slide" Target="slides/slide50.xml"/>
  <Relationship Id="rId52" Type="http://schemas.openxmlformats.org/officeDocument/2006/relationships/slide" Target="slides/slide51.xml"/>
  <Relationship Id="rId53" Type="http://schemas.openxmlformats.org/officeDocument/2006/relationships/slide" Target="slides/slide52.xml"/>
  <Relationship Id="rId54" Type="http://schemas.openxmlformats.org/officeDocument/2006/relationships/slide" Target="slides/slide53.xml"/>
  <Relationship Id="rId55" Type="http://schemas.openxmlformats.org/officeDocument/2006/relationships/slide" Target="slides/slide54.xml"/>
  <Relationship Id="rId56" Type="http://schemas.openxmlformats.org/officeDocument/2006/relationships/slide" Target="slides/slide55.xml"/>
  <Relationship Id="rId57" Type="http://schemas.openxmlformats.org/officeDocument/2006/relationships/slide" Target="slides/slide56.xml"/>
  <Relationship Id="rId58" Type="http://schemas.openxmlformats.org/officeDocument/2006/relationships/slide" Target="slides/slide57.xml"/>
  <Relationship Id="rId59" Type="http://schemas.openxmlformats.org/officeDocument/2006/relationships/slide" Target="slides/slide58.xml"/>
  <Relationship Id="rId40" Type="http://schemas.openxmlformats.org/officeDocument/2006/relationships/slide" Target="slides/slide39.xml"/>
  <Relationship Id="rId41" Type="http://schemas.openxmlformats.org/officeDocument/2006/relationships/slide" Target="slides/slide40.xml"/>
  <Relationship Id="rId42" Type="http://schemas.openxmlformats.org/officeDocument/2006/relationships/slide" Target="slides/slide41.xml"/>
  <Relationship Id="rId43" Type="http://schemas.openxmlformats.org/officeDocument/2006/relationships/slide" Target="slides/slide42.xml"/>
  <Relationship Id="rId44" Type="http://schemas.openxmlformats.org/officeDocument/2006/relationships/slide" Target="slides/slide43.xml"/>
  <Relationship Id="rId45" Type="http://schemas.openxmlformats.org/officeDocument/2006/relationships/slide" Target="slides/slide44.xml"/>
  <Relationship Id="rId46" Type="http://schemas.openxmlformats.org/officeDocument/2006/relationships/slide" Target="slides/slide45.xml"/>
  <Relationship Id="rId47" Type="http://schemas.openxmlformats.org/officeDocument/2006/relationships/slide" Target="slides/slide46.xml"/>
  <Relationship Id="rId48" Type="http://schemas.openxmlformats.org/officeDocument/2006/relationships/slide" Target="slides/slide47.xml"/>
  <Relationship Id="rId49" Type="http://schemas.openxmlformats.org/officeDocument/2006/relationships/slide" Target="slides/slide48.xml"/>
  <Relationship Id="rId1" Type="http://schemas.openxmlformats.org/officeDocument/2006/relationships/slideMaster" Target="slideMasters/slideMaster1.xml"/>
  <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slide" Target="slides/slide33.xml"/>
  <Relationship Id="rId35" Type="http://schemas.openxmlformats.org/officeDocument/2006/relationships/slide" Target="slides/slide34.xml"/>
  <Relationship Id="rId36" Type="http://schemas.openxmlformats.org/officeDocument/2006/relationships/slide" Target="slides/slide35.xml"/>
  <Relationship Id="rId37" Type="http://schemas.openxmlformats.org/officeDocument/2006/relationships/slide" Target="slides/slide36.xml"/>
  <Relationship Id="rId38" Type="http://schemas.openxmlformats.org/officeDocument/2006/relationships/slide" Target="slides/slide37.xml"/>
  <Relationship Id="rId39" Type="http://schemas.openxmlformats.org/officeDocument/2006/relationships/slide" Target="slides/slide38.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60" Type="http://schemas.openxmlformats.org/officeDocument/2006/relationships/notesMaster" Target="notesMasters/notesMaster1.xml"/>
  <Relationship Id="rId61" Type="http://schemas.openxmlformats.org/officeDocument/2006/relationships/handoutMaster" Target="handoutMasters/handoutMaster1.xml"/>
  <Relationship Id="rId62" Type="http://schemas.openxmlformats.org/officeDocument/2006/relationships/commentAuthors" Target="commentAuthors.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fw96c3c18646c3ac" Type="http://schemas.openxmlformats.org/officeDocument/2006/relationships/flatworld" Target="flatworld.xml"/>
</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72A512-8869-4FAA-B445-7E6293B22FC6}" type="doc">
      <dgm:prSet loTypeId="urn:microsoft.com/office/officeart/2005/8/layout/default#4" loCatId="list" qsTypeId="urn:microsoft.com/office/officeart/2005/8/quickstyle/simple1" qsCatId="simple" csTypeId="urn:microsoft.com/office/officeart/2005/8/colors/accent6_3" csCatId="accent6" phldr="1"/>
      <dgm:spPr/>
      <dgm:t>
        <a:bodyPr/>
        <a:lstStyle/>
        <a:p>
          <a:endParaRPr lang="en-US"/>
        </a:p>
      </dgm:t>
    </dgm:pt>
    <dgm:pt modelId="{7729A5D0-28FA-4389-8C50-6F166C7BC21C}">
      <dgm:prSet phldrT="[Text]"/>
      <dgm:spPr>
        <a:solidFill>
          <a:srgbClr val="006CA7"/>
        </a:solidFill>
      </dgm:spPr>
      <dgm:t>
        <a:bodyPr/>
        <a:lstStyle/>
        <a:p>
          <a:r>
            <a:rPr lang="en-US" dirty="0">
              <a:latin typeface="Helvetica" panose="020B0604020202020204" pitchFamily="34" charset="0"/>
              <a:ea typeface="Roboto" charset="0"/>
              <a:cs typeface="Helvetica" panose="020B0604020202020204" pitchFamily="34" charset="0"/>
            </a:rPr>
            <a:t>INFORMATION TECHNOLOGY</a:t>
          </a:r>
        </a:p>
      </dgm:t>
    </dgm:pt>
    <dgm:pt modelId="{BF2B88C9-E36D-4F25-BB84-A0EED19A8E45}" type="parTrans" cxnId="{6C402D71-84BA-4523-B003-220668781745}">
      <dgm:prSet/>
      <dgm:spPr/>
      <dgm:t>
        <a:bodyPr/>
        <a:lstStyle/>
        <a:p>
          <a:endParaRPr lang="en-US"/>
        </a:p>
      </dgm:t>
    </dgm:pt>
    <dgm:pt modelId="{B73F83A3-F221-423F-BCC1-C6E6B70F39C4}" type="sibTrans" cxnId="{6C402D71-84BA-4523-B003-220668781745}">
      <dgm:prSet/>
      <dgm:spPr/>
      <dgm:t>
        <a:bodyPr/>
        <a:lstStyle/>
        <a:p>
          <a:endParaRPr lang="en-US"/>
        </a:p>
      </dgm:t>
    </dgm:pt>
    <dgm:pt modelId="{6F5B7B98-2A26-4F23-85B8-C0F6A27982EF}">
      <dgm:prSet phldrT="[Text]"/>
      <dgm:spPr>
        <a:solidFill>
          <a:srgbClr val="006CA7"/>
        </a:solidFill>
      </dgm:spPr>
      <dgm:t>
        <a:bodyPr/>
        <a:lstStyle/>
        <a:p>
          <a:r>
            <a:rPr lang="en-US" dirty="0">
              <a:latin typeface="Helvetica" panose="020B0604020202020204" pitchFamily="34" charset="0"/>
              <a:ea typeface="Roboto" charset="0"/>
              <a:cs typeface="Helvetica" panose="020B0604020202020204" pitchFamily="34" charset="0"/>
            </a:rPr>
            <a:t>STATISTICS</a:t>
          </a:r>
        </a:p>
      </dgm:t>
    </dgm:pt>
    <dgm:pt modelId="{FE6F0251-46EA-4FDF-B761-84B346EE4895}" type="parTrans" cxnId="{27ED9C5C-B2B4-4977-AD97-6D851098BDC4}">
      <dgm:prSet/>
      <dgm:spPr/>
      <dgm:t>
        <a:bodyPr/>
        <a:lstStyle/>
        <a:p>
          <a:endParaRPr lang="en-US"/>
        </a:p>
      </dgm:t>
    </dgm:pt>
    <dgm:pt modelId="{3F9E9F71-403B-446B-A31C-D911B22763E6}" type="sibTrans" cxnId="{27ED9C5C-B2B4-4977-AD97-6D851098BDC4}">
      <dgm:prSet/>
      <dgm:spPr/>
      <dgm:t>
        <a:bodyPr/>
        <a:lstStyle/>
        <a:p>
          <a:endParaRPr lang="en-US"/>
        </a:p>
      </dgm:t>
    </dgm:pt>
    <dgm:pt modelId="{4DAA8306-6A00-40DA-B876-95068DE63654}">
      <dgm:prSet phldrT="[Text]"/>
      <dgm:spPr>
        <a:solidFill>
          <a:srgbClr val="006CA7"/>
        </a:solidFill>
      </dgm:spPr>
      <dgm:t>
        <a:bodyPr/>
        <a:lstStyle/>
        <a:p>
          <a:r>
            <a:rPr lang="en-US" dirty="0">
              <a:latin typeface="Helvetica" panose="020B0604020202020204" pitchFamily="34" charset="0"/>
              <a:ea typeface="Roboto" charset="0"/>
              <a:cs typeface="Helvetica" panose="020B0604020202020204" pitchFamily="34" charset="0"/>
            </a:rPr>
            <a:t>BUSINESS KNOWLEDGE</a:t>
          </a:r>
        </a:p>
      </dgm:t>
    </dgm:pt>
    <dgm:pt modelId="{8363240B-60FD-4965-8C73-EA0AB0CEB133}" type="parTrans" cxnId="{5F4C3C46-D4CA-49AA-85D9-9CFFC1514936}">
      <dgm:prSet/>
      <dgm:spPr/>
      <dgm:t>
        <a:bodyPr/>
        <a:lstStyle/>
        <a:p>
          <a:endParaRPr lang="en-US"/>
        </a:p>
      </dgm:t>
    </dgm:pt>
    <dgm:pt modelId="{72A19270-E34F-479E-BC2A-8C265E8C6BA2}" type="sibTrans" cxnId="{5F4C3C46-D4CA-49AA-85D9-9CFFC1514936}">
      <dgm:prSet/>
      <dgm:spPr/>
      <dgm:t>
        <a:bodyPr/>
        <a:lstStyle/>
        <a:p>
          <a:endParaRPr lang="en-US"/>
        </a:p>
      </dgm:t>
    </dgm:pt>
    <dgm:pt modelId="{9EB8F099-3E0F-4928-80A2-E2EC763516E7}" type="pres">
      <dgm:prSet presAssocID="{4F72A512-8869-4FAA-B445-7E6293B22FC6}" presName="diagram" presStyleCnt="0">
        <dgm:presLayoutVars>
          <dgm:dir/>
          <dgm:resizeHandles val="exact"/>
        </dgm:presLayoutVars>
      </dgm:prSet>
      <dgm:spPr/>
      <dgm:t>
        <a:bodyPr/>
        <a:lstStyle/>
        <a:p>
          <a:endParaRPr lang="en-US"/>
        </a:p>
      </dgm:t>
    </dgm:pt>
    <dgm:pt modelId="{1038F6D1-0C93-4C75-8770-E78767907970}" type="pres">
      <dgm:prSet presAssocID="{7729A5D0-28FA-4389-8C50-6F166C7BC21C}" presName="node" presStyleLbl="node1" presStyleIdx="0" presStyleCnt="3" custLinFactNeighborX="-896" custLinFactNeighborY="-33">
        <dgm:presLayoutVars>
          <dgm:bulletEnabled val="1"/>
        </dgm:presLayoutVars>
      </dgm:prSet>
      <dgm:spPr>
        <a:prstGeom prst="roundRect">
          <a:avLst/>
        </a:prstGeom>
      </dgm:spPr>
      <dgm:t>
        <a:bodyPr/>
        <a:lstStyle/>
        <a:p>
          <a:endParaRPr lang="en-US"/>
        </a:p>
      </dgm:t>
    </dgm:pt>
    <dgm:pt modelId="{32105D28-A313-46F9-9E3F-5E0C3722AD50}" type="pres">
      <dgm:prSet presAssocID="{B73F83A3-F221-423F-BCC1-C6E6B70F39C4}" presName="sibTrans" presStyleCnt="0"/>
      <dgm:spPr/>
    </dgm:pt>
    <dgm:pt modelId="{C04836BD-D66C-4BC3-8E5B-CFE995923477}" type="pres">
      <dgm:prSet presAssocID="{6F5B7B98-2A26-4F23-85B8-C0F6A27982EF}" presName="node" presStyleLbl="node1" presStyleIdx="1" presStyleCnt="3">
        <dgm:presLayoutVars>
          <dgm:bulletEnabled val="1"/>
        </dgm:presLayoutVars>
      </dgm:prSet>
      <dgm:spPr>
        <a:prstGeom prst="roundRect">
          <a:avLst/>
        </a:prstGeom>
      </dgm:spPr>
      <dgm:t>
        <a:bodyPr/>
        <a:lstStyle/>
        <a:p>
          <a:endParaRPr lang="en-US"/>
        </a:p>
      </dgm:t>
    </dgm:pt>
    <dgm:pt modelId="{DCDBD6FC-3B66-404D-BF0E-28D420EB1B2A}" type="pres">
      <dgm:prSet presAssocID="{3F9E9F71-403B-446B-A31C-D911B22763E6}" presName="sibTrans" presStyleCnt="0"/>
      <dgm:spPr/>
    </dgm:pt>
    <dgm:pt modelId="{AFA879FC-E80F-4AB6-97CC-0C0C09DD751C}" type="pres">
      <dgm:prSet presAssocID="{4DAA8306-6A00-40DA-B876-95068DE63654}" presName="node" presStyleLbl="node1" presStyleIdx="2" presStyleCnt="3">
        <dgm:presLayoutVars>
          <dgm:bulletEnabled val="1"/>
        </dgm:presLayoutVars>
      </dgm:prSet>
      <dgm:spPr>
        <a:prstGeom prst="roundRect">
          <a:avLst/>
        </a:prstGeom>
      </dgm:spPr>
      <dgm:t>
        <a:bodyPr/>
        <a:lstStyle/>
        <a:p>
          <a:endParaRPr lang="en-US"/>
        </a:p>
      </dgm:t>
    </dgm:pt>
  </dgm:ptLst>
  <dgm:cxnLst>
    <dgm:cxn modelId="{5F4C3C46-D4CA-49AA-85D9-9CFFC1514936}" srcId="{4F72A512-8869-4FAA-B445-7E6293B22FC6}" destId="{4DAA8306-6A00-40DA-B876-95068DE63654}" srcOrd="2" destOrd="0" parTransId="{8363240B-60FD-4965-8C73-EA0AB0CEB133}" sibTransId="{72A19270-E34F-479E-BC2A-8C265E8C6BA2}"/>
    <dgm:cxn modelId="{C4D9FC64-67FA-DA40-A12C-C40DA30D4D4E}" type="presOf" srcId="{6F5B7B98-2A26-4F23-85B8-C0F6A27982EF}" destId="{C04836BD-D66C-4BC3-8E5B-CFE995923477}" srcOrd="0" destOrd="0" presId="urn:microsoft.com/office/officeart/2005/8/layout/default#4"/>
    <dgm:cxn modelId="{27ED9C5C-B2B4-4977-AD97-6D851098BDC4}" srcId="{4F72A512-8869-4FAA-B445-7E6293B22FC6}" destId="{6F5B7B98-2A26-4F23-85B8-C0F6A27982EF}" srcOrd="1" destOrd="0" parTransId="{FE6F0251-46EA-4FDF-B761-84B346EE4895}" sibTransId="{3F9E9F71-403B-446B-A31C-D911B22763E6}"/>
    <dgm:cxn modelId="{D984B800-D9C6-C349-9D70-DE89D078C2A8}" type="presOf" srcId="{4F72A512-8869-4FAA-B445-7E6293B22FC6}" destId="{9EB8F099-3E0F-4928-80A2-E2EC763516E7}" srcOrd="0" destOrd="0" presId="urn:microsoft.com/office/officeart/2005/8/layout/default#4"/>
    <dgm:cxn modelId="{6C402D71-84BA-4523-B003-220668781745}" srcId="{4F72A512-8869-4FAA-B445-7E6293B22FC6}" destId="{7729A5D0-28FA-4389-8C50-6F166C7BC21C}" srcOrd="0" destOrd="0" parTransId="{BF2B88C9-E36D-4F25-BB84-A0EED19A8E45}" sibTransId="{B73F83A3-F221-423F-BCC1-C6E6B70F39C4}"/>
    <dgm:cxn modelId="{CDE78232-2695-BE44-B1B6-549523FAC2B1}" type="presOf" srcId="{4DAA8306-6A00-40DA-B876-95068DE63654}" destId="{AFA879FC-E80F-4AB6-97CC-0C0C09DD751C}" srcOrd="0" destOrd="0" presId="urn:microsoft.com/office/officeart/2005/8/layout/default#4"/>
    <dgm:cxn modelId="{9014E4FA-42B1-DA43-B311-D995619FB8C6}" type="presOf" srcId="{7729A5D0-28FA-4389-8C50-6F166C7BC21C}" destId="{1038F6D1-0C93-4C75-8770-E78767907970}" srcOrd="0" destOrd="0" presId="urn:microsoft.com/office/officeart/2005/8/layout/default#4"/>
    <dgm:cxn modelId="{3A94FE4E-D492-8D42-BB12-5D29C382FBE4}" type="presParOf" srcId="{9EB8F099-3E0F-4928-80A2-E2EC763516E7}" destId="{1038F6D1-0C93-4C75-8770-E78767907970}" srcOrd="0" destOrd="0" presId="urn:microsoft.com/office/officeart/2005/8/layout/default#4"/>
    <dgm:cxn modelId="{CA685EC9-F682-1846-92BC-56033A0E245C}" type="presParOf" srcId="{9EB8F099-3E0F-4928-80A2-E2EC763516E7}" destId="{32105D28-A313-46F9-9E3F-5E0C3722AD50}" srcOrd="1" destOrd="0" presId="urn:microsoft.com/office/officeart/2005/8/layout/default#4"/>
    <dgm:cxn modelId="{108EC880-2A16-884E-91D6-8DCB104A59C0}" type="presParOf" srcId="{9EB8F099-3E0F-4928-80A2-E2EC763516E7}" destId="{C04836BD-D66C-4BC3-8E5B-CFE995923477}" srcOrd="2" destOrd="0" presId="urn:microsoft.com/office/officeart/2005/8/layout/default#4"/>
    <dgm:cxn modelId="{2C3D1B43-2E99-CD49-A897-FD922B307956}" type="presParOf" srcId="{9EB8F099-3E0F-4928-80A2-E2EC763516E7}" destId="{DCDBD6FC-3B66-404D-BF0E-28D420EB1B2A}" srcOrd="3" destOrd="0" presId="urn:microsoft.com/office/officeart/2005/8/layout/default#4"/>
    <dgm:cxn modelId="{E8A72D77-2D4D-974B-9CE4-0ED985AE59A2}" type="presParOf" srcId="{9EB8F099-3E0F-4928-80A2-E2EC763516E7}" destId="{AFA879FC-E80F-4AB6-97CC-0C0C09DD751C}" srcOrd="4" destOrd="0" presId="urn:microsoft.com/office/officeart/2005/8/layout/defaul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8F6D1-0C93-4C75-8770-E78767907970}">
      <dsp:nvSpPr>
        <dsp:cNvPr id="0" name=""/>
        <dsp:cNvSpPr/>
      </dsp:nvSpPr>
      <dsp:spPr>
        <a:xfrm>
          <a:off x="510576" y="0"/>
          <a:ext cx="3403550" cy="2042130"/>
        </a:xfrm>
        <a:prstGeom prst="roundRect">
          <a:avLst/>
        </a:prstGeom>
        <a:solidFill>
          <a:srgbClr val="006C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a:latin typeface="Helvetica" panose="020B0604020202020204" pitchFamily="34" charset="0"/>
              <a:ea typeface="Roboto" charset="0"/>
              <a:cs typeface="Helvetica" panose="020B0604020202020204" pitchFamily="34" charset="0"/>
            </a:rPr>
            <a:t>INFORMATION TECHNOLOGY</a:t>
          </a:r>
        </a:p>
      </dsp:txBody>
      <dsp:txXfrm>
        <a:off x="610265" y="99689"/>
        <a:ext cx="3204172" cy="1842752"/>
      </dsp:txXfrm>
    </dsp:sp>
    <dsp:sp modelId="{C04836BD-D66C-4BC3-8E5B-CFE995923477}">
      <dsp:nvSpPr>
        <dsp:cNvPr id="0" name=""/>
        <dsp:cNvSpPr/>
      </dsp:nvSpPr>
      <dsp:spPr>
        <a:xfrm>
          <a:off x="4284977" y="667"/>
          <a:ext cx="3403550" cy="2042130"/>
        </a:xfrm>
        <a:prstGeom prst="roundRect">
          <a:avLst/>
        </a:prstGeom>
        <a:solidFill>
          <a:srgbClr val="006C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a:latin typeface="Helvetica" panose="020B0604020202020204" pitchFamily="34" charset="0"/>
              <a:ea typeface="Roboto" charset="0"/>
              <a:cs typeface="Helvetica" panose="020B0604020202020204" pitchFamily="34" charset="0"/>
            </a:rPr>
            <a:t>STATISTICS</a:t>
          </a:r>
        </a:p>
      </dsp:txBody>
      <dsp:txXfrm>
        <a:off x="4384666" y="100356"/>
        <a:ext cx="3204172" cy="1842752"/>
      </dsp:txXfrm>
    </dsp:sp>
    <dsp:sp modelId="{AFA879FC-E80F-4AB6-97CC-0C0C09DD751C}">
      <dsp:nvSpPr>
        <dsp:cNvPr id="0" name=""/>
        <dsp:cNvSpPr/>
      </dsp:nvSpPr>
      <dsp:spPr>
        <a:xfrm>
          <a:off x="2413024" y="2383152"/>
          <a:ext cx="3403550" cy="2042130"/>
        </a:xfrm>
        <a:prstGeom prst="roundRect">
          <a:avLst/>
        </a:prstGeom>
        <a:solidFill>
          <a:srgbClr val="006C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a:latin typeface="Helvetica" panose="020B0604020202020204" pitchFamily="34" charset="0"/>
              <a:ea typeface="Roboto" charset="0"/>
              <a:cs typeface="Helvetica" panose="020B0604020202020204" pitchFamily="34" charset="0"/>
            </a:rPr>
            <a:t>BUSINESS KNOWLEDGE</a:t>
          </a:r>
        </a:p>
      </dsp:txBody>
      <dsp:txXfrm>
        <a:off x="2512713" y="2482841"/>
        <a:ext cx="3204172" cy="1842752"/>
      </dsp:txXfrm>
    </dsp:sp>
  </dsp:spTree>
</dsp:drawing>
</file>

<file path=ppt/diagrams/layout1.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6A26E42A-01C0-4614-B352-53E395BFF829}" type="datetimeFigureOut">
              <a:rPr lang="en-US" smtClean="0"/>
              <a:t>1/13/20</a:t>
            </a:fld>
            <a:endParaRPr lang="en-US" dirty="0"/>
          </a:p>
        </p:txBody>
      </p:sp>
      <p:sp>
        <p:nvSpPr>
          <p:cNvPr id="4" name="Footer Placeholder 3"/>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8182BF83-49E1-4D52-A844-66A8AFDADC1B}" type="slidenum">
              <a:rPr lang="en-US" smtClean="0"/>
              <a:t>‹#›</a:t>
            </a:fld>
            <a:endParaRPr lang="en-US" dirty="0"/>
          </a:p>
        </p:txBody>
      </p:sp>
    </p:spTree>
    <p:extLst>
      <p:ext uri="{BB962C8B-B14F-4D97-AF65-F5344CB8AC3E}">
        <p14:creationId xmlns:p14="http://schemas.microsoft.com/office/powerpoint/2010/main" val="70902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7FC2F2DF-5D7A-9948-9B86-29734985691C}" type="datetimeFigureOut">
              <a:rPr lang="en-US" smtClean="0"/>
              <a:t>1/13/20</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C4CB07D8-2A0C-2D4C-A35C-57D0634ECA6F}" type="slidenum">
              <a:rPr lang="en-US" smtClean="0"/>
              <a:t>‹#›</a:t>
            </a:fld>
            <a:endParaRPr lang="en-US" dirty="0"/>
          </a:p>
        </p:txBody>
      </p:sp>
    </p:spTree>
    <p:extLst>
      <p:ext uri="{BB962C8B-B14F-4D97-AF65-F5344CB8AC3E}">
        <p14:creationId xmlns:p14="http://schemas.microsoft.com/office/powerpoint/2010/main" val="2121172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CB07D8-2A0C-2D4C-A35C-57D0634ECA6F}" type="slidenum">
              <a:rPr lang="en-US" smtClean="0"/>
              <a:t>1</a:t>
            </a:fld>
            <a:endParaRPr lang="en-US" dirty="0"/>
          </a:p>
        </p:txBody>
      </p:sp>
    </p:spTree>
    <p:extLst>
      <p:ext uri="{BB962C8B-B14F-4D97-AF65-F5344CB8AC3E}">
        <p14:creationId xmlns:p14="http://schemas.microsoft.com/office/powerpoint/2010/main" val="1949619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CB07D8-2A0C-2D4C-A35C-57D0634ECA6F}" type="slidenum">
              <a:rPr lang="en-US" smtClean="0"/>
              <a:t>12</a:t>
            </a:fld>
            <a:endParaRPr lang="en-US" dirty="0"/>
          </a:p>
        </p:txBody>
      </p:sp>
    </p:spTree>
    <p:extLst>
      <p:ext uri="{BB962C8B-B14F-4D97-AF65-F5344CB8AC3E}">
        <p14:creationId xmlns:p14="http://schemas.microsoft.com/office/powerpoint/2010/main" val="3348674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CB07D8-2A0C-2D4C-A35C-57D0634ECA6F}" type="slidenum">
              <a:rPr lang="en-US" smtClean="0"/>
              <a:t>14</a:t>
            </a:fld>
            <a:endParaRPr lang="en-US" dirty="0"/>
          </a:p>
        </p:txBody>
      </p:sp>
    </p:spTree>
    <p:extLst>
      <p:ext uri="{BB962C8B-B14F-4D97-AF65-F5344CB8AC3E}">
        <p14:creationId xmlns:p14="http://schemas.microsoft.com/office/powerpoint/2010/main" val="1300549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CB07D8-2A0C-2D4C-A35C-57D0634ECA6F}" type="slidenum">
              <a:rPr lang="en-US" smtClean="0"/>
              <a:t>15</a:t>
            </a:fld>
            <a:endParaRPr lang="en-US" dirty="0"/>
          </a:p>
        </p:txBody>
      </p:sp>
    </p:spTree>
    <p:extLst>
      <p:ext uri="{BB962C8B-B14F-4D97-AF65-F5344CB8AC3E}">
        <p14:creationId xmlns:p14="http://schemas.microsoft.com/office/powerpoint/2010/main" val="991480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CB07D8-2A0C-2D4C-A35C-57D0634ECA6F}" type="slidenum">
              <a:rPr lang="en-US" smtClean="0"/>
              <a:t>23</a:t>
            </a:fld>
            <a:endParaRPr lang="en-US" dirty="0"/>
          </a:p>
        </p:txBody>
      </p:sp>
    </p:spTree>
    <p:extLst>
      <p:ext uri="{BB962C8B-B14F-4D97-AF65-F5344CB8AC3E}">
        <p14:creationId xmlns:p14="http://schemas.microsoft.com/office/powerpoint/2010/main" val="1288546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CB07D8-2A0C-2D4C-A35C-57D0634ECA6F}" type="slidenum">
              <a:rPr lang="en-US" smtClean="0"/>
              <a:t>24</a:t>
            </a:fld>
            <a:endParaRPr lang="en-US" dirty="0"/>
          </a:p>
        </p:txBody>
      </p:sp>
    </p:spTree>
    <p:extLst>
      <p:ext uri="{BB962C8B-B14F-4D97-AF65-F5344CB8AC3E}">
        <p14:creationId xmlns:p14="http://schemas.microsoft.com/office/powerpoint/2010/main" val="1727179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CB07D8-2A0C-2D4C-A35C-57D0634ECA6F}" type="slidenum">
              <a:rPr lang="en-US" smtClean="0"/>
              <a:t>25</a:t>
            </a:fld>
            <a:endParaRPr lang="en-US" dirty="0"/>
          </a:p>
        </p:txBody>
      </p:sp>
    </p:spTree>
    <p:extLst>
      <p:ext uri="{BB962C8B-B14F-4D97-AF65-F5344CB8AC3E}">
        <p14:creationId xmlns:p14="http://schemas.microsoft.com/office/powerpoint/2010/main" val="414661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CB07D8-2A0C-2D4C-A35C-57D0634ECA6F}" type="slidenum">
              <a:rPr lang="en-US" smtClean="0"/>
              <a:t>26</a:t>
            </a:fld>
            <a:endParaRPr lang="en-US" dirty="0"/>
          </a:p>
        </p:txBody>
      </p:sp>
    </p:spTree>
    <p:extLst>
      <p:ext uri="{BB962C8B-B14F-4D97-AF65-F5344CB8AC3E}">
        <p14:creationId xmlns:p14="http://schemas.microsoft.com/office/powerpoint/2010/main" val="97064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CB07D8-2A0C-2D4C-A35C-57D0634ECA6F}" type="slidenum">
              <a:rPr lang="en-US" smtClean="0"/>
              <a:t>27</a:t>
            </a:fld>
            <a:endParaRPr lang="en-US" dirty="0"/>
          </a:p>
        </p:txBody>
      </p:sp>
    </p:spTree>
    <p:extLst>
      <p:ext uri="{BB962C8B-B14F-4D97-AF65-F5344CB8AC3E}">
        <p14:creationId xmlns:p14="http://schemas.microsoft.com/office/powerpoint/2010/main" val="1302020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CB07D8-2A0C-2D4C-A35C-57D0634ECA6F}" type="slidenum">
              <a:rPr lang="en-US" smtClean="0"/>
              <a:t>33</a:t>
            </a:fld>
            <a:endParaRPr lang="en-US" dirty="0"/>
          </a:p>
        </p:txBody>
      </p:sp>
    </p:spTree>
    <p:extLst>
      <p:ext uri="{BB962C8B-B14F-4D97-AF65-F5344CB8AC3E}">
        <p14:creationId xmlns:p14="http://schemas.microsoft.com/office/powerpoint/2010/main" val="171896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CB07D8-2A0C-2D4C-A35C-57D0634ECA6F}" type="slidenum">
              <a:rPr lang="en-US" smtClean="0"/>
              <a:t>35</a:t>
            </a:fld>
            <a:endParaRPr lang="en-US" dirty="0"/>
          </a:p>
        </p:txBody>
      </p:sp>
    </p:spTree>
    <p:extLst>
      <p:ext uri="{BB962C8B-B14F-4D97-AF65-F5344CB8AC3E}">
        <p14:creationId xmlns:p14="http://schemas.microsoft.com/office/powerpoint/2010/main" val="4060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CB07D8-2A0C-2D4C-A35C-57D0634ECA6F}" type="slidenum">
              <a:rPr lang="en-US" smtClean="0"/>
              <a:t>4</a:t>
            </a:fld>
            <a:endParaRPr lang="en-US" dirty="0"/>
          </a:p>
        </p:txBody>
      </p:sp>
    </p:spTree>
    <p:extLst>
      <p:ext uri="{BB962C8B-B14F-4D97-AF65-F5344CB8AC3E}">
        <p14:creationId xmlns:p14="http://schemas.microsoft.com/office/powerpoint/2010/main" val="671453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CB07D8-2A0C-2D4C-A35C-57D0634ECA6F}" type="slidenum">
              <a:rPr lang="en-US" smtClean="0"/>
              <a:t>36</a:t>
            </a:fld>
            <a:endParaRPr lang="en-US" dirty="0"/>
          </a:p>
        </p:txBody>
      </p:sp>
    </p:spTree>
    <p:extLst>
      <p:ext uri="{BB962C8B-B14F-4D97-AF65-F5344CB8AC3E}">
        <p14:creationId xmlns:p14="http://schemas.microsoft.com/office/powerpoint/2010/main" val="1304972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CB07D8-2A0C-2D4C-A35C-57D0634ECA6F}" type="slidenum">
              <a:rPr lang="en-US" smtClean="0"/>
              <a:t>40</a:t>
            </a:fld>
            <a:endParaRPr lang="en-US" dirty="0"/>
          </a:p>
        </p:txBody>
      </p:sp>
    </p:spTree>
    <p:extLst>
      <p:ext uri="{BB962C8B-B14F-4D97-AF65-F5344CB8AC3E}">
        <p14:creationId xmlns:p14="http://schemas.microsoft.com/office/powerpoint/2010/main" val="205657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CB07D8-2A0C-2D4C-A35C-57D0634ECA6F}" type="slidenum">
              <a:rPr lang="en-US" smtClean="0"/>
              <a:t>53</a:t>
            </a:fld>
            <a:endParaRPr lang="en-US" dirty="0"/>
          </a:p>
        </p:txBody>
      </p:sp>
    </p:spTree>
    <p:extLst>
      <p:ext uri="{BB962C8B-B14F-4D97-AF65-F5344CB8AC3E}">
        <p14:creationId xmlns:p14="http://schemas.microsoft.com/office/powerpoint/2010/main" val="820984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CB07D8-2A0C-2D4C-A35C-57D0634ECA6F}" type="slidenum">
              <a:rPr lang="en-US" smtClean="0"/>
              <a:t>5</a:t>
            </a:fld>
            <a:endParaRPr lang="en-US" dirty="0"/>
          </a:p>
        </p:txBody>
      </p:sp>
    </p:spTree>
    <p:extLst>
      <p:ext uri="{BB962C8B-B14F-4D97-AF65-F5344CB8AC3E}">
        <p14:creationId xmlns:p14="http://schemas.microsoft.com/office/powerpoint/2010/main" val="1019868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CB07D8-2A0C-2D4C-A35C-57D0634ECA6F}" type="slidenum">
              <a:rPr lang="en-US" smtClean="0"/>
              <a:t>6</a:t>
            </a:fld>
            <a:endParaRPr lang="en-US" dirty="0"/>
          </a:p>
        </p:txBody>
      </p:sp>
    </p:spTree>
    <p:extLst>
      <p:ext uri="{BB962C8B-B14F-4D97-AF65-F5344CB8AC3E}">
        <p14:creationId xmlns:p14="http://schemas.microsoft.com/office/powerpoint/2010/main" val="3677273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CB07D8-2A0C-2D4C-A35C-57D0634ECA6F}" type="slidenum">
              <a:rPr lang="en-US" smtClean="0"/>
              <a:t>7</a:t>
            </a:fld>
            <a:endParaRPr lang="en-US" dirty="0"/>
          </a:p>
        </p:txBody>
      </p:sp>
    </p:spTree>
    <p:extLst>
      <p:ext uri="{BB962C8B-B14F-4D97-AF65-F5344CB8AC3E}">
        <p14:creationId xmlns:p14="http://schemas.microsoft.com/office/powerpoint/2010/main" val="1395120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CB07D8-2A0C-2D4C-A35C-57D0634ECA6F}" type="slidenum">
              <a:rPr lang="en-US" smtClean="0"/>
              <a:t>8</a:t>
            </a:fld>
            <a:endParaRPr lang="en-US" dirty="0"/>
          </a:p>
        </p:txBody>
      </p:sp>
    </p:spTree>
    <p:extLst>
      <p:ext uri="{BB962C8B-B14F-4D97-AF65-F5344CB8AC3E}">
        <p14:creationId xmlns:p14="http://schemas.microsoft.com/office/powerpoint/2010/main" val="1626131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CB07D8-2A0C-2D4C-A35C-57D0634ECA6F}" type="slidenum">
              <a:rPr lang="en-US" smtClean="0"/>
              <a:t>9</a:t>
            </a:fld>
            <a:endParaRPr lang="en-US" dirty="0"/>
          </a:p>
        </p:txBody>
      </p:sp>
    </p:spTree>
    <p:extLst>
      <p:ext uri="{BB962C8B-B14F-4D97-AF65-F5344CB8AC3E}">
        <p14:creationId xmlns:p14="http://schemas.microsoft.com/office/powerpoint/2010/main" val="189090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CB07D8-2A0C-2D4C-A35C-57D0634ECA6F}" type="slidenum">
              <a:rPr lang="en-US" smtClean="0"/>
              <a:t>10</a:t>
            </a:fld>
            <a:endParaRPr lang="en-US" dirty="0"/>
          </a:p>
        </p:txBody>
      </p:sp>
    </p:spTree>
    <p:extLst>
      <p:ext uri="{BB962C8B-B14F-4D97-AF65-F5344CB8AC3E}">
        <p14:creationId xmlns:p14="http://schemas.microsoft.com/office/powerpoint/2010/main" val="1224930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CB07D8-2A0C-2D4C-A35C-57D0634ECA6F}" type="slidenum">
              <a:rPr lang="en-US" smtClean="0"/>
              <a:t>11</a:t>
            </a:fld>
            <a:endParaRPr lang="en-US" dirty="0"/>
          </a:p>
        </p:txBody>
      </p:sp>
    </p:spTree>
    <p:extLst>
      <p:ext uri="{BB962C8B-B14F-4D97-AF65-F5344CB8AC3E}">
        <p14:creationId xmlns:p14="http://schemas.microsoft.com/office/powerpoint/2010/main" val="200983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692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5506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44952" y="344714"/>
            <a:ext cx="9937448" cy="580572"/>
          </a:xfrm>
          <a:prstGeom prst="rect">
            <a:avLst/>
          </a:prstGeom>
        </p:spPr>
        <p:txBody>
          <a:bodyPr>
            <a:normAutofit/>
          </a:bodyPr>
          <a:lstStyle>
            <a:lvl1pPr>
              <a:defRPr sz="2400">
                <a:solidFill>
                  <a:srgbClr val="1B2B51"/>
                </a:solidFill>
              </a:defRPr>
            </a:lvl1pPr>
          </a:lstStyle>
          <a:p>
            <a:r>
              <a:rPr lang="en-US" dirty="0"/>
              <a:t>For Graphics, Charts, Diagrams</a:t>
            </a:r>
          </a:p>
        </p:txBody>
      </p:sp>
      <p:sp>
        <p:nvSpPr>
          <p:cNvPr id="3" name="Content Placeholder 2"/>
          <p:cNvSpPr>
            <a:spLocks noGrp="1"/>
          </p:cNvSpPr>
          <p:nvPr>
            <p:ph idx="1"/>
          </p:nvPr>
        </p:nvSpPr>
        <p:spPr>
          <a:xfrm>
            <a:off x="609600" y="1442028"/>
            <a:ext cx="10972800" cy="4425372"/>
          </a:xfrm>
          <a:prstGeom prst="rect">
            <a:avLst/>
          </a:prstGeom>
        </p:spPr>
        <p:txBody>
          <a:bodyPr>
            <a:normAutofit/>
          </a:bodyPr>
          <a:lstStyle>
            <a:lvl1pPr>
              <a:defRPr sz="2000"/>
            </a:lvl1pPr>
            <a:lvl2pPr>
              <a:defRPr sz="2000"/>
            </a:lvl2pPr>
            <a:lvl3pPr>
              <a:defRPr sz="200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1279756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nvSpPr>
        <p:spPr>
          <a:xfrm>
            <a:off x="271462" y="6354246"/>
            <a:ext cx="2580226" cy="246221"/>
          </a:xfrm>
          <a:prstGeom prst="rect">
            <a:avLst/>
          </a:prstGeom>
          <a:noFill/>
        </p:spPr>
        <p:txBody>
          <a:bodyPr wrap="square" rtlCol="0">
            <a:spAutoFit/>
          </a:bodyPr>
          <a:lstStyle/>
          <a:p>
            <a:pPr algn="l"/>
            <a:r>
              <a:rPr lang="en-US" sz="1000" dirty="0">
                <a:solidFill>
                  <a:schemeClr val="bg1">
                    <a:lumMod val="65000"/>
                  </a:schemeClr>
                </a:solidFill>
                <a:latin typeface="Roboto" charset="0"/>
                <a:ea typeface="Roboto" charset="0"/>
                <a:cs typeface="Roboto" charset="0"/>
              </a:rPr>
              <a:t>©</a:t>
            </a:r>
            <a:r>
              <a:rPr lang="en-US" sz="1000" dirty="0" err="1">
                <a:solidFill>
                  <a:schemeClr val="bg1">
                    <a:lumMod val="65000"/>
                  </a:schemeClr>
                </a:solidFill>
                <a:latin typeface="Roboto" charset="0"/>
                <a:ea typeface="Roboto" charset="0"/>
                <a:cs typeface="Roboto" charset="0"/>
              </a:rPr>
              <a:t>FlatWorld</a:t>
            </a:r>
            <a:r>
              <a:rPr lang="en-US" sz="1000" baseline="0" dirty="0">
                <a:solidFill>
                  <a:schemeClr val="bg1">
                    <a:lumMod val="65000"/>
                  </a:schemeClr>
                </a:solidFill>
                <a:latin typeface="Roboto" charset="0"/>
                <a:ea typeface="Roboto" charset="0"/>
                <a:cs typeface="Roboto" charset="0"/>
              </a:rPr>
              <a:t> 2020</a:t>
            </a:r>
            <a:endParaRPr lang="en-US" sz="1000" dirty="0">
              <a:solidFill>
                <a:schemeClr val="bg1">
                  <a:lumMod val="65000"/>
                </a:schemeClr>
              </a:solidFill>
              <a:latin typeface="Roboto" charset="0"/>
              <a:ea typeface="Roboto" charset="0"/>
              <a:cs typeface="Roboto" charset="0"/>
            </a:endParaRPr>
          </a:p>
        </p:txBody>
      </p:sp>
      <p:pic>
        <p:nvPicPr>
          <p:cNvPr id="5" name="Picture 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373608" y="6201460"/>
            <a:ext cx="1429608" cy="467712"/>
          </a:xfrm>
          <a:prstGeom prst="rect">
            <a:avLst/>
          </a:prstGeom>
        </p:spPr>
      </p:pic>
    </p:spTree>
    <p:extLst>
      <p:ext uri="{BB962C8B-B14F-4D97-AF65-F5344CB8AC3E}">
        <p14:creationId xmlns:p14="http://schemas.microsoft.com/office/powerpoint/2010/main" val="2023820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5.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tiff"/><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7.tiff"/><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 y="0"/>
            <a:ext cx="12198096" cy="4847484"/>
          </a:xfrm>
          <a:prstGeom prst="rect">
            <a:avLst/>
          </a:prstGeom>
        </p:spPr>
      </p:pic>
      <p:sp>
        <p:nvSpPr>
          <p:cNvPr id="2" name="Title 1"/>
          <p:cNvSpPr>
            <a:spLocks noGrp="1"/>
          </p:cNvSpPr>
          <p:nvPr>
            <p:ph type="ctrTitle" idx="4294967295"/>
          </p:nvPr>
        </p:nvSpPr>
        <p:spPr>
          <a:xfrm>
            <a:off x="300959" y="5014282"/>
            <a:ext cx="11253019" cy="695325"/>
          </a:xfrm>
          <a:prstGeom prst="rect">
            <a:avLst/>
          </a:prstGeom>
        </p:spPr>
        <p:txBody>
          <a:bodyPr>
            <a:noAutofit/>
          </a:bodyPr>
          <a:lstStyle/>
          <a:p>
            <a:r>
              <a:rPr lang="en-US" sz="2800" dirty="0">
                <a:latin typeface="Helvetica" charset="0"/>
                <a:ea typeface="Helvetica" charset="0"/>
                <a:cs typeface="Helvetica" charset="0"/>
              </a:rPr>
              <a:t>Information Systems: A Manager’s Guide to </a:t>
            </a:r>
            <a:br>
              <a:rPr lang="en-US" sz="2800" dirty="0">
                <a:latin typeface="Helvetica" charset="0"/>
                <a:ea typeface="Helvetica" charset="0"/>
                <a:cs typeface="Helvetica" charset="0"/>
              </a:rPr>
            </a:br>
            <a:r>
              <a:rPr lang="en-US" sz="2800" dirty="0">
                <a:latin typeface="Helvetica" charset="0"/>
                <a:ea typeface="Helvetica" charset="0"/>
                <a:cs typeface="Helvetica" charset="0"/>
              </a:rPr>
              <a:t>Harnessing Technology, V8.0</a:t>
            </a:r>
          </a:p>
        </p:txBody>
      </p:sp>
      <p:sp>
        <p:nvSpPr>
          <p:cNvPr id="3" name="Subtitle 2"/>
          <p:cNvSpPr>
            <a:spLocks noGrp="1"/>
          </p:cNvSpPr>
          <p:nvPr>
            <p:ph type="subTitle" idx="4294967295"/>
          </p:nvPr>
        </p:nvSpPr>
        <p:spPr>
          <a:xfrm>
            <a:off x="300959" y="5912405"/>
            <a:ext cx="9144000" cy="427037"/>
          </a:xfrm>
          <a:prstGeom prst="rect">
            <a:avLst/>
          </a:prstGeom>
        </p:spPr>
        <p:txBody>
          <a:bodyPr>
            <a:normAutofit/>
          </a:bodyPr>
          <a:lstStyle/>
          <a:p>
            <a:pPr marL="0" indent="0" algn="l">
              <a:buNone/>
            </a:pPr>
            <a:r>
              <a:rPr lang="en-US" sz="2000" dirty="0">
                <a:latin typeface="Helvetica" charset="0"/>
                <a:ea typeface="Helvetica" charset="0"/>
                <a:cs typeface="Helvetica" charset="0"/>
              </a:rPr>
              <a:t>By John Gallaugher</a:t>
            </a:r>
          </a:p>
        </p:txBody>
      </p:sp>
      <p:cxnSp>
        <p:nvCxnSpPr>
          <p:cNvPr id="11" name="Straight Connector 10"/>
          <p:cNvCxnSpPr/>
          <p:nvPr/>
        </p:nvCxnSpPr>
        <p:spPr>
          <a:xfrm>
            <a:off x="0" y="4811486"/>
            <a:ext cx="121920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66006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40358" y="608002"/>
            <a:ext cx="10117962" cy="650947"/>
          </a:xfrm>
          <a:prstGeom prst="rect">
            <a:avLst/>
          </a:prstGeom>
        </p:spPr>
        <p:txBody>
          <a:bodyPr>
            <a:normAutofit/>
          </a:bodyPr>
          <a:lstStyle/>
          <a:p>
            <a:r>
              <a:rPr lang="en-US" sz="3200" dirty="0">
                <a:latin typeface="Helvetica" panose="020B0604020202020204" pitchFamily="34" charset="0"/>
                <a:ea typeface="Roboto" charset="0"/>
                <a:cs typeface="Helvetica" panose="020B0604020202020204" pitchFamily="34" charset="0"/>
              </a:rPr>
              <a:t>Data, Information, and Knowledge</a:t>
            </a:r>
          </a:p>
        </p:txBody>
      </p:sp>
      <p:cxnSp>
        <p:nvCxnSpPr>
          <p:cNvPr id="9" name="Straight Connector 8"/>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5860" y="575502"/>
            <a:ext cx="535965" cy="535965"/>
          </a:xfrm>
          <a:prstGeom prst="rect">
            <a:avLst/>
          </a:prstGeom>
        </p:spPr>
      </p:pic>
      <p:sp>
        <p:nvSpPr>
          <p:cNvPr id="8" name="Rectangle 7"/>
          <p:cNvSpPr/>
          <p:nvPr/>
        </p:nvSpPr>
        <p:spPr>
          <a:xfrm>
            <a:off x="1066800" y="1699467"/>
            <a:ext cx="10058400" cy="2462213"/>
          </a:xfrm>
          <a:prstGeom prst="rect">
            <a:avLst/>
          </a:prstGeom>
        </p:spPr>
        <p:txBody>
          <a:bodyPr wrap="square">
            <a:spAutoFit/>
          </a:bodyPr>
          <a:lstStyle/>
          <a:p>
            <a:pPr marL="342900" lvl="0" indent="-342900">
              <a:buFont typeface="Arial" panose="020B0604020202020204" pitchFamily="34" charset="0"/>
              <a:buChar char="•"/>
            </a:pPr>
            <a:r>
              <a:rPr lang="en-US" altLang="en-US" sz="2400" b="1" dirty="0">
                <a:solidFill>
                  <a:srgbClr val="006CA7"/>
                </a:solidFill>
                <a:latin typeface="Helvetica" charset="0"/>
                <a:ea typeface="Helvetica" charset="0"/>
                <a:cs typeface="Helvetica" charset="0"/>
              </a:rPr>
              <a:t>data: </a:t>
            </a:r>
            <a:r>
              <a:rPr lang="en-US" sz="2400" dirty="0">
                <a:latin typeface="Helvetica" charset="0"/>
                <a:ea typeface="Helvetica" charset="0"/>
                <a:cs typeface="Helvetica" charset="0"/>
              </a:rPr>
              <a:t>Raw facts and figures.</a:t>
            </a:r>
          </a:p>
          <a:p>
            <a:pPr marL="342900" lvl="0" indent="-342900">
              <a:spcBef>
                <a:spcPts val="600"/>
              </a:spcBef>
              <a:buFont typeface="Arial" panose="020B0604020202020204" pitchFamily="34" charset="0"/>
              <a:buChar char="•"/>
            </a:pPr>
            <a:r>
              <a:rPr lang="en-US" sz="2400" b="1" dirty="0">
                <a:solidFill>
                  <a:srgbClr val="006CA7"/>
                </a:solidFill>
                <a:latin typeface="Helvetica" charset="0"/>
                <a:ea typeface="Helvetica" charset="0"/>
                <a:cs typeface="Helvetica" charset="0"/>
              </a:rPr>
              <a:t>information: </a:t>
            </a:r>
            <a:r>
              <a:rPr lang="en-US" sz="2400" dirty="0">
                <a:latin typeface="Helvetica" charset="0"/>
                <a:ea typeface="Helvetica" charset="0"/>
                <a:cs typeface="Helvetica" charset="0"/>
              </a:rPr>
              <a:t>Data presented in a context so that it can answer a question or support decision-making.</a:t>
            </a:r>
          </a:p>
          <a:p>
            <a:pPr marL="342900" lvl="0" indent="-342900">
              <a:spcBef>
                <a:spcPts val="600"/>
              </a:spcBef>
              <a:buFont typeface="Arial" panose="020B0604020202020204" pitchFamily="34" charset="0"/>
              <a:buChar char="•"/>
            </a:pPr>
            <a:r>
              <a:rPr lang="en-US" sz="2400" b="1" dirty="0">
                <a:solidFill>
                  <a:srgbClr val="006CA7"/>
                </a:solidFill>
                <a:latin typeface="Helvetica" charset="0"/>
                <a:ea typeface="Helvetica" charset="0"/>
                <a:cs typeface="Helvetica" charset="0"/>
              </a:rPr>
              <a:t>knowledge: </a:t>
            </a:r>
            <a:r>
              <a:rPr lang="en-US" sz="2400" dirty="0">
                <a:latin typeface="Helvetica" charset="0"/>
                <a:ea typeface="Helvetica" charset="0"/>
                <a:cs typeface="Helvetica" charset="0"/>
              </a:rPr>
              <a:t>Insight derived from experience and expertise (based on data and information).</a:t>
            </a:r>
          </a:p>
          <a:p>
            <a:pPr lvl="0"/>
            <a:endParaRPr lang="en-US" sz="2400" b="1" dirty="0">
              <a:solidFill>
                <a:srgbClr val="006CA7"/>
              </a:solidFill>
              <a:latin typeface="Helvetica" charset="0"/>
              <a:ea typeface="Helvetica" charset="0"/>
              <a:cs typeface="Helvetica" charset="0"/>
            </a:endParaRPr>
          </a:p>
        </p:txBody>
      </p:sp>
    </p:spTree>
    <p:extLst>
      <p:ext uri="{BB962C8B-B14F-4D97-AF65-F5344CB8AC3E}">
        <p14:creationId xmlns:p14="http://schemas.microsoft.com/office/powerpoint/2010/main" val="1326613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40358" y="350000"/>
            <a:ext cx="9284842" cy="944947"/>
          </a:xfrm>
          <a:prstGeom prst="rect">
            <a:avLst/>
          </a:prstGeom>
        </p:spPr>
        <p:txBody>
          <a:bodyPr>
            <a:noAutofit/>
          </a:bodyPr>
          <a:lstStyle/>
          <a:p>
            <a:r>
              <a:rPr lang="en-US" sz="3200" dirty="0">
                <a:latin typeface="Helvetica" panose="020B0604020202020204" pitchFamily="34" charset="0"/>
                <a:ea typeface="Roboto" charset="0"/>
                <a:cs typeface="Helvetica" panose="020B0604020202020204" pitchFamily="34" charset="0"/>
              </a:rPr>
              <a:t>Understanding How Data is Organized: Key Terms and Technologies</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5860" y="575502"/>
            <a:ext cx="535965" cy="535965"/>
          </a:xfrm>
          <a:prstGeom prst="rect">
            <a:avLst/>
          </a:prstGeom>
        </p:spPr>
      </p:pic>
      <p:sp>
        <p:nvSpPr>
          <p:cNvPr id="12" name="Rectangle 11"/>
          <p:cNvSpPr/>
          <p:nvPr/>
        </p:nvSpPr>
        <p:spPr>
          <a:xfrm>
            <a:off x="1066800" y="1786345"/>
            <a:ext cx="10058400" cy="2831544"/>
          </a:xfrm>
          <a:prstGeom prst="rect">
            <a:avLst/>
          </a:prstGeom>
        </p:spPr>
        <p:txBody>
          <a:bodyPr wrap="square">
            <a:spAutoFit/>
          </a:bodyPr>
          <a:lstStyle/>
          <a:p>
            <a:pPr marL="342900" indent="-342900">
              <a:buFont typeface="Arial" panose="020B0604020202020204" pitchFamily="34" charset="0"/>
              <a:buChar char="•"/>
            </a:pPr>
            <a:r>
              <a:rPr lang="en-US" altLang="en-US" sz="2400" b="1" dirty="0">
                <a:solidFill>
                  <a:srgbClr val="006CA7"/>
                </a:solidFill>
                <a:latin typeface="Helvetica" panose="020B0604020202020204" pitchFamily="34" charset="0"/>
                <a:ea typeface="Roboto" charset="0"/>
                <a:cs typeface="Helvetica" panose="020B0604020202020204" pitchFamily="34" charset="0"/>
              </a:rPr>
              <a:t>database: </a:t>
            </a:r>
            <a:r>
              <a:rPr lang="en-US" sz="2400" dirty="0">
                <a:latin typeface="Helvetica" panose="020B0604020202020204" pitchFamily="34" charset="0"/>
                <a:ea typeface="Helvetica" charset="0"/>
                <a:cs typeface="Helvetica" panose="020B0604020202020204" pitchFamily="34" charset="0"/>
              </a:rPr>
              <a:t>Single table or a collection of related tables.</a:t>
            </a:r>
          </a:p>
          <a:p>
            <a:pPr marL="342900" indent="-342900">
              <a:spcBef>
                <a:spcPts val="600"/>
              </a:spcBef>
              <a:buFont typeface="Arial" panose="020B0604020202020204" pitchFamily="34" charset="0"/>
              <a:buChar char="•"/>
            </a:pPr>
            <a:r>
              <a:rPr lang="en-US" sz="2400" b="1" dirty="0">
                <a:solidFill>
                  <a:srgbClr val="006CA7"/>
                </a:solidFill>
                <a:latin typeface="Helvetica" panose="020B0604020202020204" pitchFamily="34" charset="0"/>
                <a:ea typeface="Helvetica" charset="0"/>
                <a:cs typeface="Helvetica" panose="020B0604020202020204" pitchFamily="34" charset="0"/>
              </a:rPr>
              <a:t>database management systems (DBMS): </a:t>
            </a:r>
            <a:r>
              <a:rPr lang="en-US" sz="2400" dirty="0">
                <a:latin typeface="Helvetica" panose="020B0604020202020204" pitchFamily="34" charset="0"/>
                <a:ea typeface="Helvetica" charset="0"/>
                <a:cs typeface="Helvetica" panose="020B0604020202020204" pitchFamily="34" charset="0"/>
              </a:rPr>
              <a:t>Software for creating, maintaining, and manipulating data (also known as database software).</a:t>
            </a:r>
          </a:p>
          <a:p>
            <a:pPr marL="342900" indent="-342900">
              <a:spcBef>
                <a:spcPts val="600"/>
              </a:spcBef>
              <a:buFont typeface="Arial" panose="020B0604020202020204" pitchFamily="34" charset="0"/>
              <a:buChar char="•"/>
            </a:pPr>
            <a:r>
              <a:rPr lang="en-US" sz="2400" b="1" dirty="0">
                <a:solidFill>
                  <a:srgbClr val="006CA7"/>
                </a:solidFill>
                <a:latin typeface="Helvetica" panose="020B0604020202020204" pitchFamily="34" charset="0"/>
                <a:ea typeface="Helvetica" charset="0"/>
                <a:cs typeface="Helvetica" panose="020B0604020202020204" pitchFamily="34" charset="0"/>
              </a:rPr>
              <a:t>structured query language (SQL): </a:t>
            </a:r>
            <a:r>
              <a:rPr lang="en-US" sz="2400" dirty="0">
                <a:latin typeface="Helvetica" panose="020B0604020202020204" pitchFamily="34" charset="0"/>
                <a:ea typeface="Helvetica" charset="0"/>
                <a:cs typeface="Helvetica" panose="020B0604020202020204" pitchFamily="34" charset="0"/>
              </a:rPr>
              <a:t>A language used to create and manipulate databases.</a:t>
            </a:r>
          </a:p>
          <a:p>
            <a:pPr lvl="0"/>
            <a:r>
              <a:rPr lang="en-US" sz="2400" b="1" dirty="0">
                <a:solidFill>
                  <a:srgbClr val="006CA7"/>
                </a:solidFill>
                <a:latin typeface="Roboto" charset="0"/>
                <a:ea typeface="Helvetica" charset="0"/>
                <a:cs typeface="Helvetica" charset="0"/>
              </a:rPr>
              <a:t> </a:t>
            </a:r>
            <a:r>
              <a:rPr lang="en-US" sz="2400" b="1" dirty="0">
                <a:solidFill>
                  <a:srgbClr val="006CA7"/>
                </a:solidFill>
                <a:latin typeface="Roboto"/>
                <a:ea typeface="Helvetica" charset="0"/>
                <a:cs typeface="Helvetica" charset="0"/>
              </a:rPr>
              <a:t> </a:t>
            </a:r>
          </a:p>
        </p:txBody>
      </p:sp>
      <p:cxnSp>
        <p:nvCxnSpPr>
          <p:cNvPr id="7" name="Straight Connector 6"/>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8752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40358" y="348114"/>
            <a:ext cx="9284842" cy="862227"/>
          </a:xfrm>
          <a:prstGeom prst="rect">
            <a:avLst/>
          </a:prstGeom>
        </p:spPr>
        <p:txBody>
          <a:bodyPr>
            <a:noAutofit/>
          </a:bodyPr>
          <a:lstStyle/>
          <a:p>
            <a:r>
              <a:rPr lang="en-US" sz="3200" dirty="0">
                <a:latin typeface="Helvetica" panose="020B0604020202020204" pitchFamily="34" charset="0"/>
                <a:ea typeface="Roboto" charset="0"/>
                <a:cs typeface="Helvetica" panose="020B0604020202020204" pitchFamily="34" charset="0"/>
              </a:rPr>
              <a:t>Understanding How Data is Organized: Key Terms and Technologies (cont’d)</a:t>
            </a:r>
            <a:endParaRPr lang="en-US" sz="3200" dirty="0">
              <a:latin typeface="Roboto" charset="0"/>
              <a:ea typeface="Roboto" charset="0"/>
              <a:cs typeface="Roboto" charset="0"/>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5860" y="575502"/>
            <a:ext cx="535965" cy="535965"/>
          </a:xfrm>
          <a:prstGeom prst="rect">
            <a:avLst/>
          </a:prstGeom>
        </p:spPr>
      </p:pic>
      <p:sp>
        <p:nvSpPr>
          <p:cNvPr id="7" name="Content Placeholder 2"/>
          <p:cNvSpPr txBox="1">
            <a:spLocks/>
          </p:cNvSpPr>
          <p:nvPr/>
        </p:nvSpPr>
        <p:spPr>
          <a:xfrm>
            <a:off x="1066800" y="1828799"/>
            <a:ext cx="10058400" cy="4973987"/>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r>
              <a:rPr lang="en-US" sz="2400" b="1" dirty="0">
                <a:solidFill>
                  <a:srgbClr val="006CA7"/>
                </a:solidFill>
                <a:latin typeface="Helvetica" panose="020B0604020202020204" pitchFamily="34" charset="0"/>
                <a:ea typeface="Roboto" charset="0"/>
                <a:cs typeface="Helvetica" panose="020B0604020202020204" pitchFamily="34" charset="0"/>
              </a:rPr>
              <a:t>database administrator (DBA): </a:t>
            </a:r>
            <a:r>
              <a:rPr lang="en-US" sz="2400" dirty="0">
                <a:latin typeface="Helvetica" panose="020B0604020202020204" pitchFamily="34" charset="0"/>
                <a:ea typeface="Helvetica" charset="0"/>
                <a:cs typeface="Helvetica" panose="020B0604020202020204" pitchFamily="34" charset="0"/>
              </a:rPr>
              <a:t>Job title focused on </a:t>
            </a:r>
            <a:r>
              <a:rPr lang="en-US" sz="2400" dirty="0">
                <a:latin typeface="Helvetica" panose="020B0604020202020204" pitchFamily="34" charset="0"/>
                <a:ea typeface="Roboto" charset="0"/>
                <a:cs typeface="Helvetica" panose="020B0604020202020204" pitchFamily="34" charset="0"/>
              </a:rPr>
              <a:t>directing, performing, or overseeing activities associated with a database or set of databases.</a:t>
            </a:r>
            <a:r>
              <a:rPr lang="en-US" sz="2400" dirty="0">
                <a:latin typeface="Helvetica" panose="020B0604020202020204" pitchFamily="34" charset="0"/>
                <a:ea typeface="Helvetica" charset="0"/>
                <a:cs typeface="Helvetica" panose="020B0604020202020204" pitchFamily="34" charset="0"/>
              </a:rPr>
              <a:t> </a:t>
            </a:r>
            <a:endParaRPr lang="en-US" sz="2400" b="1" dirty="0">
              <a:solidFill>
                <a:srgbClr val="006CA7"/>
              </a:solidFill>
              <a:latin typeface="Helvetica" panose="020B0604020202020204" pitchFamily="34" charset="0"/>
              <a:ea typeface="Roboto" charset="0"/>
              <a:cs typeface="Helvetica" panose="020B0604020202020204" pitchFamily="34" charset="0"/>
            </a:endParaRPr>
          </a:p>
          <a:p>
            <a:pPr lvl="1">
              <a:defRPr/>
            </a:pPr>
            <a:r>
              <a:rPr lang="en-US" sz="2000" dirty="0">
                <a:latin typeface="Helvetica" panose="020B0604020202020204" pitchFamily="34" charset="0"/>
                <a:ea typeface="Roboto" charset="0"/>
                <a:cs typeface="Helvetica" panose="020B0604020202020204" pitchFamily="34" charset="0"/>
              </a:rPr>
              <a:t>May include:</a:t>
            </a:r>
          </a:p>
          <a:p>
            <a:pPr lvl="2">
              <a:defRPr/>
            </a:pPr>
            <a:r>
              <a:rPr lang="en-US" sz="1800" dirty="0">
                <a:latin typeface="Helvetica" panose="020B0604020202020204" pitchFamily="34" charset="0"/>
                <a:ea typeface="Roboto" charset="0"/>
                <a:cs typeface="Helvetica" panose="020B0604020202020204" pitchFamily="34" charset="0"/>
              </a:rPr>
              <a:t>Database design and creation</a:t>
            </a:r>
          </a:p>
          <a:p>
            <a:pPr lvl="2">
              <a:defRPr/>
            </a:pPr>
            <a:r>
              <a:rPr lang="en-US" sz="1800" dirty="0">
                <a:latin typeface="Helvetica" panose="020B0604020202020204" pitchFamily="34" charset="0"/>
                <a:ea typeface="Roboto" charset="0"/>
                <a:cs typeface="Helvetica" panose="020B0604020202020204" pitchFamily="34" charset="0"/>
              </a:rPr>
              <a:t>Implementation</a:t>
            </a:r>
          </a:p>
          <a:p>
            <a:pPr lvl="2">
              <a:defRPr/>
            </a:pPr>
            <a:r>
              <a:rPr lang="en-US" sz="1800" dirty="0">
                <a:latin typeface="Helvetica" panose="020B0604020202020204" pitchFamily="34" charset="0"/>
                <a:ea typeface="Roboto" charset="0"/>
                <a:cs typeface="Helvetica" panose="020B0604020202020204" pitchFamily="34" charset="0"/>
              </a:rPr>
              <a:t>Maintenance</a:t>
            </a:r>
          </a:p>
          <a:p>
            <a:pPr lvl="2">
              <a:defRPr/>
            </a:pPr>
            <a:r>
              <a:rPr lang="en-US" sz="1800" dirty="0">
                <a:latin typeface="Helvetica" panose="020B0604020202020204" pitchFamily="34" charset="0"/>
                <a:ea typeface="Roboto" charset="0"/>
                <a:cs typeface="Helvetica" panose="020B0604020202020204" pitchFamily="34" charset="0"/>
              </a:rPr>
              <a:t>Backup and recovery</a:t>
            </a:r>
          </a:p>
          <a:p>
            <a:pPr lvl="2">
              <a:defRPr/>
            </a:pPr>
            <a:r>
              <a:rPr lang="en-US" sz="1800" dirty="0">
                <a:latin typeface="Helvetica" panose="020B0604020202020204" pitchFamily="34" charset="0"/>
                <a:ea typeface="Roboto" charset="0"/>
                <a:cs typeface="Helvetica" panose="020B0604020202020204" pitchFamily="34" charset="0"/>
              </a:rPr>
              <a:t>Policy setting and enforcement</a:t>
            </a:r>
          </a:p>
          <a:p>
            <a:pPr lvl="2">
              <a:defRPr/>
            </a:pPr>
            <a:r>
              <a:rPr lang="en-US" sz="1800" dirty="0">
                <a:latin typeface="Helvetica" panose="020B0604020202020204" pitchFamily="34" charset="0"/>
                <a:ea typeface="Roboto" charset="0"/>
                <a:cs typeface="Helvetica" panose="020B0604020202020204" pitchFamily="34" charset="0"/>
              </a:rPr>
              <a:t>Security</a:t>
            </a:r>
          </a:p>
          <a:p>
            <a:pPr marL="0" indent="0">
              <a:buFont typeface="Arial"/>
              <a:buNone/>
              <a:defRPr/>
            </a:pPr>
            <a:endParaRPr lang="en-US" sz="2000" dirty="0">
              <a:latin typeface="Roboto" charset="0"/>
              <a:ea typeface="Roboto" charset="0"/>
              <a:cs typeface="Roboto" charset="0"/>
            </a:endParaRPr>
          </a:p>
          <a:p>
            <a:endParaRPr lang="en-US" altLang="en-US" sz="2000" dirty="0">
              <a:latin typeface="Roboto" charset="0"/>
              <a:ea typeface="Roboto" charset="0"/>
              <a:cs typeface="Roboto" charset="0"/>
            </a:endParaRPr>
          </a:p>
        </p:txBody>
      </p:sp>
      <p:cxnSp>
        <p:nvCxnSpPr>
          <p:cNvPr id="8" name="Straight Connector 7"/>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20914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6800" y="575502"/>
            <a:ext cx="535965" cy="535965"/>
          </a:xfrm>
          <a:prstGeom prst="rect">
            <a:avLst/>
          </a:prstGeom>
        </p:spPr>
      </p:pic>
      <p:sp>
        <p:nvSpPr>
          <p:cNvPr id="8" name="Title 1"/>
          <p:cNvSpPr txBox="1">
            <a:spLocks/>
          </p:cNvSpPr>
          <p:nvPr/>
        </p:nvSpPr>
        <p:spPr>
          <a:xfrm>
            <a:off x="1840357" y="355176"/>
            <a:ext cx="9284843" cy="94494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ea typeface="Roboto" charset="0"/>
                <a:cs typeface="Helvetica" panose="020B0604020202020204" pitchFamily="34" charset="0"/>
              </a:rPr>
              <a:t>Understanding How Data is Organized: Key Terms and Technologies (cont’d)</a:t>
            </a:r>
            <a:endParaRPr lang="en-US" sz="3200" dirty="0">
              <a:latin typeface="Roboto" charset="0"/>
              <a:ea typeface="Roboto" charset="0"/>
              <a:cs typeface="Roboto" charset="0"/>
            </a:endParaRPr>
          </a:p>
        </p:txBody>
      </p:sp>
      <p:sp>
        <p:nvSpPr>
          <p:cNvPr id="3" name="TextBox 2"/>
          <p:cNvSpPr txBox="1"/>
          <p:nvPr/>
        </p:nvSpPr>
        <p:spPr>
          <a:xfrm>
            <a:off x="1066800" y="1699468"/>
            <a:ext cx="9987280" cy="353943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Helvetica" panose="020B0604020202020204" pitchFamily="34" charset="0"/>
                <a:cs typeface="Helvetica" panose="020B0604020202020204" pitchFamily="34" charset="0"/>
              </a:rPr>
              <a:t>Key terms associated with database systems:</a:t>
            </a:r>
          </a:p>
          <a:p>
            <a:pPr marL="800100" lvl="1" indent="-342900">
              <a:buFont typeface="Arial" panose="020B0604020202020204" pitchFamily="34" charset="0"/>
              <a:buChar char="•"/>
            </a:pPr>
            <a:r>
              <a:rPr lang="en-US" sz="2000" b="1" dirty="0">
                <a:solidFill>
                  <a:srgbClr val="006CA7"/>
                </a:solidFill>
                <a:latin typeface="Helvetica" panose="020B0604020202020204" pitchFamily="34" charset="0"/>
                <a:cs typeface="Helvetica" panose="020B0604020202020204" pitchFamily="34" charset="0"/>
              </a:rPr>
              <a:t>row or record: </a:t>
            </a:r>
            <a:r>
              <a:rPr lang="en-US" sz="2000" dirty="0">
                <a:latin typeface="Helvetica" panose="020B0604020202020204" pitchFamily="34" charset="0"/>
                <a:ea typeface="Helvetica" charset="0"/>
                <a:cs typeface="Helvetica" panose="020B0604020202020204" pitchFamily="34" charset="0"/>
              </a:rPr>
              <a:t>A row in a database table. Records represent a single instance of whatever the table keeps track of.</a:t>
            </a:r>
          </a:p>
          <a:p>
            <a:pPr marL="800100" lvl="1" indent="-342900">
              <a:buFont typeface="Arial" panose="020B0604020202020204" pitchFamily="34" charset="0"/>
              <a:buChar char="•"/>
            </a:pPr>
            <a:r>
              <a:rPr lang="en-US" sz="2000" b="1" dirty="0">
                <a:solidFill>
                  <a:srgbClr val="006CA7"/>
                </a:solidFill>
                <a:latin typeface="Helvetica" panose="020B0604020202020204" pitchFamily="34" charset="0"/>
                <a:ea typeface="Helvetica" charset="0"/>
                <a:cs typeface="Helvetica" panose="020B0604020202020204" pitchFamily="34" charset="0"/>
              </a:rPr>
              <a:t>column or field: </a:t>
            </a:r>
            <a:r>
              <a:rPr lang="en-US" sz="2000" dirty="0">
                <a:latin typeface="Helvetica" panose="020B0604020202020204" pitchFamily="34" charset="0"/>
                <a:ea typeface="Helvetica" charset="0"/>
                <a:cs typeface="Helvetica" panose="020B0604020202020204" pitchFamily="34" charset="0"/>
              </a:rPr>
              <a:t>A column in a database table. Columns represent each category of data contained in a record.</a:t>
            </a:r>
          </a:p>
          <a:p>
            <a:pPr marL="800100" lvl="1" indent="-342900">
              <a:buFont typeface="Arial" panose="020B0604020202020204" pitchFamily="34" charset="0"/>
              <a:buChar char="•"/>
            </a:pPr>
            <a:r>
              <a:rPr lang="en-US" sz="2000" b="1" dirty="0">
                <a:solidFill>
                  <a:srgbClr val="006CA7"/>
                </a:solidFill>
                <a:latin typeface="Helvetica" panose="020B0604020202020204" pitchFamily="34" charset="0"/>
                <a:ea typeface="Helvetica" charset="0"/>
                <a:cs typeface="Helvetica" panose="020B0604020202020204" pitchFamily="34" charset="0"/>
              </a:rPr>
              <a:t>table or file: </a:t>
            </a:r>
            <a:r>
              <a:rPr lang="en-US" sz="2000" dirty="0">
                <a:latin typeface="Helvetica" panose="020B0604020202020204" pitchFamily="34" charset="0"/>
                <a:ea typeface="Helvetica" charset="0"/>
                <a:cs typeface="Helvetica" panose="020B0604020202020204" pitchFamily="34" charset="0"/>
              </a:rPr>
              <a:t>List of data, arranged in columns or fields and rows or records.</a:t>
            </a:r>
          </a:p>
          <a:p>
            <a:pPr marL="800100" lvl="1" indent="-342900">
              <a:buFont typeface="Arial" panose="020B0604020202020204" pitchFamily="34" charset="0"/>
              <a:buChar char="•"/>
            </a:pPr>
            <a:r>
              <a:rPr lang="en-US" sz="2000" b="1" dirty="0">
                <a:solidFill>
                  <a:srgbClr val="006CA7"/>
                </a:solidFill>
                <a:latin typeface="Helvetica" panose="020B0604020202020204" pitchFamily="34" charset="0"/>
                <a:ea typeface="Helvetica" charset="0"/>
                <a:cs typeface="Helvetica" panose="020B0604020202020204" pitchFamily="34" charset="0"/>
              </a:rPr>
              <a:t>relational database: </a:t>
            </a:r>
            <a:r>
              <a:rPr lang="en-US" sz="2000" dirty="0">
                <a:latin typeface="Helvetica" panose="020B0604020202020204" pitchFamily="34" charset="0"/>
                <a:ea typeface="Helvetica" charset="0"/>
                <a:cs typeface="Helvetica" panose="020B0604020202020204" pitchFamily="34" charset="0"/>
              </a:rPr>
              <a:t>Most common standard for expressing databases, whereby tables (files) are related based on common keys.</a:t>
            </a:r>
          </a:p>
          <a:p>
            <a:pPr marL="800100" lvl="1" indent="-342900">
              <a:buFont typeface="Arial" panose="020B0604020202020204" pitchFamily="34" charset="0"/>
              <a:buChar char="•"/>
            </a:pPr>
            <a:endParaRPr lang="en-US" sz="2000" b="1" dirty="0">
              <a:solidFill>
                <a:srgbClr val="006CA7"/>
              </a:solidFill>
              <a:latin typeface="Roboto"/>
              <a:ea typeface="Helvetica" charset="0"/>
              <a:cs typeface="Helvetica" charset="0"/>
            </a:endParaRPr>
          </a:p>
          <a:p>
            <a:pPr marL="800100" lvl="1" indent="-342900">
              <a:buFont typeface="Arial" panose="020B0604020202020204" pitchFamily="34" charset="0"/>
              <a:buChar char="•"/>
            </a:pPr>
            <a:endParaRPr lang="en-US" sz="2000" dirty="0">
              <a:latin typeface="Roboto"/>
              <a:ea typeface="Helvetica" charset="0"/>
              <a:cs typeface="Helvetica" charset="0"/>
            </a:endParaRPr>
          </a:p>
          <a:p>
            <a:pPr marL="800100" lvl="1" indent="-342900">
              <a:buFont typeface="Arial" panose="020B0604020202020204" pitchFamily="34" charset="0"/>
              <a:buChar char="•"/>
            </a:pPr>
            <a:endParaRPr lang="en-US" sz="2000" b="1" dirty="0">
              <a:solidFill>
                <a:srgbClr val="006CA7"/>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271108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40358" y="608003"/>
            <a:ext cx="5317067" cy="695325"/>
          </a:xfrm>
          <a:prstGeom prst="rect">
            <a:avLst/>
          </a:prstGeom>
        </p:spPr>
        <p:txBody>
          <a:bodyPr>
            <a:normAutofit/>
          </a:bodyPr>
          <a:lstStyle/>
          <a:p>
            <a:pPr algn="l"/>
            <a:r>
              <a:rPr lang="en-US" sz="3200" dirty="0">
                <a:latin typeface="Helvetica" panose="020B0604020202020204" pitchFamily="34" charset="0"/>
                <a:ea typeface="Roboto" charset="0"/>
                <a:cs typeface="Helvetica" panose="020B0604020202020204" pitchFamily="34" charset="0"/>
              </a:rPr>
              <a:t>Learning Objectives</a:t>
            </a:r>
          </a:p>
        </p:txBody>
      </p:sp>
      <p:cxnSp>
        <p:nvCxnSpPr>
          <p:cNvPr id="9" name="Straight Connector 8"/>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5860" y="575502"/>
            <a:ext cx="535965" cy="535965"/>
          </a:xfrm>
          <a:prstGeom prst="rect">
            <a:avLst/>
          </a:prstGeom>
        </p:spPr>
      </p:pic>
      <p:sp>
        <p:nvSpPr>
          <p:cNvPr id="5" name="Content Placeholder 2"/>
          <p:cNvSpPr txBox="1">
            <a:spLocks/>
          </p:cNvSpPr>
          <p:nvPr/>
        </p:nvSpPr>
        <p:spPr>
          <a:xfrm>
            <a:off x="1066800" y="1700652"/>
            <a:ext cx="10058400" cy="442537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Font typeface="+mj-lt"/>
              <a:buAutoNum type="arabicPeriod"/>
            </a:pPr>
            <a:r>
              <a:rPr lang="en-US" altLang="en-US" sz="2400" dirty="0">
                <a:latin typeface="Helvetica" panose="020B0604020202020204" pitchFamily="34" charset="0"/>
                <a:ea typeface="Roboto" charset="0"/>
                <a:cs typeface="Helvetica" panose="020B0604020202020204" pitchFamily="34" charset="0"/>
              </a:rPr>
              <a:t>Understand various internal and external sources for enterprise data.</a:t>
            </a:r>
          </a:p>
          <a:p>
            <a:pPr marL="457200" indent="-457200">
              <a:buFont typeface="+mj-lt"/>
              <a:buAutoNum type="arabicPeriod"/>
            </a:pPr>
            <a:r>
              <a:rPr lang="en-US" altLang="en-US" sz="2400" dirty="0">
                <a:latin typeface="Helvetica" panose="020B0604020202020204" pitchFamily="34" charset="0"/>
                <a:ea typeface="Roboto" charset="0"/>
                <a:cs typeface="Helvetica" panose="020B0604020202020204" pitchFamily="34" charset="0"/>
              </a:rPr>
              <a:t>Recognize the function and role of data aggregators, the potential for leveraging third-party data, the strategic implications of relying on externally purchased data, and key issues associated with aggregators and firms that leverage externally sourced data.</a:t>
            </a:r>
          </a:p>
          <a:p>
            <a:endParaRPr lang="en-US" sz="2000" dirty="0">
              <a:latin typeface="Roboto" charset="0"/>
              <a:ea typeface="Roboto" charset="0"/>
              <a:cs typeface="Roboto" charset="0"/>
            </a:endParaRPr>
          </a:p>
        </p:txBody>
      </p:sp>
    </p:spTree>
    <p:extLst>
      <p:ext uri="{BB962C8B-B14F-4D97-AF65-F5344CB8AC3E}">
        <p14:creationId xmlns:p14="http://schemas.microsoft.com/office/powerpoint/2010/main" val="794826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40358" y="608000"/>
            <a:ext cx="8817132" cy="695325"/>
          </a:xfrm>
          <a:prstGeom prst="rect">
            <a:avLst/>
          </a:prstGeom>
        </p:spPr>
        <p:txBody>
          <a:bodyPr>
            <a:normAutofit/>
          </a:bodyPr>
          <a:lstStyle/>
          <a:p>
            <a:pPr algn="l"/>
            <a:r>
              <a:rPr lang="en-US" sz="3200" dirty="0">
                <a:latin typeface="Helvetica" panose="020B0604020202020204" pitchFamily="34" charset="0"/>
                <a:ea typeface="Roboto" charset="0"/>
                <a:cs typeface="Helvetica" panose="020B0604020202020204" pitchFamily="34" charset="0"/>
              </a:rPr>
              <a:t>Transaction Processing Systems</a:t>
            </a:r>
          </a:p>
        </p:txBody>
      </p:sp>
      <p:cxnSp>
        <p:nvCxnSpPr>
          <p:cNvPr id="9" name="Straight Connector 8"/>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5860" y="575502"/>
            <a:ext cx="535965" cy="535965"/>
          </a:xfrm>
          <a:prstGeom prst="rect">
            <a:avLst/>
          </a:prstGeom>
        </p:spPr>
      </p:pic>
      <p:sp>
        <p:nvSpPr>
          <p:cNvPr id="13" name="Rectangle 12"/>
          <p:cNvSpPr/>
          <p:nvPr/>
        </p:nvSpPr>
        <p:spPr>
          <a:xfrm>
            <a:off x="1066800" y="1834473"/>
            <a:ext cx="10058400" cy="2754600"/>
          </a:xfrm>
          <a:prstGeom prst="rect">
            <a:avLst/>
          </a:prstGeom>
        </p:spPr>
        <p:txBody>
          <a:bodyPr wrap="square">
            <a:spAutoFit/>
          </a:bodyPr>
          <a:lstStyle/>
          <a:p>
            <a:pPr marL="342900" indent="-342900">
              <a:buFont typeface="Arial" panose="020B0604020202020204" pitchFamily="34" charset="0"/>
              <a:buChar char="•"/>
            </a:pPr>
            <a:r>
              <a:rPr lang="en-US" altLang="en-US" sz="2400" b="1" dirty="0">
                <a:solidFill>
                  <a:srgbClr val="006CA7"/>
                </a:solidFill>
                <a:latin typeface="Helvetica" charset="0"/>
                <a:ea typeface="Helvetica" charset="0"/>
                <a:cs typeface="Helvetica" charset="0"/>
              </a:rPr>
              <a:t>transaction processing system: </a:t>
            </a:r>
            <a:r>
              <a:rPr lang="en-US" sz="2400" dirty="0">
                <a:latin typeface="Helvetica" charset="0"/>
                <a:ea typeface="Helvetica" charset="0"/>
                <a:cs typeface="Helvetica" charset="0"/>
              </a:rPr>
              <a:t>Systems that record a transaction or some form of business-related exchange, such as a cash register sale, ATM withdrawal or product return.</a:t>
            </a:r>
          </a:p>
          <a:p>
            <a:pPr marL="342900" lvl="0" indent="-342900">
              <a:buFont typeface="Arial" panose="020B0604020202020204" pitchFamily="34" charset="0"/>
              <a:buChar char="•"/>
            </a:pPr>
            <a:r>
              <a:rPr lang="en-US" sz="2400" b="1" dirty="0">
                <a:solidFill>
                  <a:srgbClr val="006CA7"/>
                </a:solidFill>
                <a:latin typeface="Helvetica" charset="0"/>
                <a:ea typeface="Helvetica" charset="0"/>
                <a:cs typeface="Helvetica" charset="0"/>
              </a:rPr>
              <a:t>transaction: </a:t>
            </a:r>
            <a:r>
              <a:rPr lang="en-US" sz="2400" dirty="0">
                <a:latin typeface="Helvetica" charset="0"/>
                <a:ea typeface="Helvetica" charset="0"/>
                <a:cs typeface="Helvetica" charset="0"/>
              </a:rPr>
              <a:t>Any kind of business exchange.</a:t>
            </a:r>
          </a:p>
          <a:p>
            <a:pPr marL="342900" indent="-342900">
              <a:spcBef>
                <a:spcPts val="600"/>
              </a:spcBef>
              <a:buFont typeface="Arial" panose="020B0604020202020204" pitchFamily="34" charset="0"/>
              <a:buChar char="•"/>
            </a:pPr>
            <a:r>
              <a:rPr lang="en-US" sz="2400" b="1" dirty="0">
                <a:solidFill>
                  <a:srgbClr val="006CA7"/>
                </a:solidFill>
                <a:latin typeface="Helvetica" charset="0"/>
                <a:ea typeface="Helvetica" charset="0"/>
                <a:cs typeface="Helvetica" charset="0"/>
              </a:rPr>
              <a:t>loyalty card: </a:t>
            </a:r>
            <a:r>
              <a:rPr lang="en-US" sz="2400" dirty="0">
                <a:latin typeface="Helvetica" charset="0"/>
                <a:ea typeface="Helvetica" charset="0"/>
                <a:cs typeface="Helvetica" charset="0"/>
              </a:rPr>
              <a:t>System that provides rewards in exchange for consumers, allowing tracking and recording of their activities. Enhances data collection and represents a significant switching cost.</a:t>
            </a:r>
            <a:endParaRPr lang="en-US" sz="2400" b="1" dirty="0">
              <a:solidFill>
                <a:srgbClr val="006CA7"/>
              </a:solidFill>
              <a:latin typeface="Helvetica" charset="0"/>
              <a:ea typeface="Helvetica" charset="0"/>
              <a:cs typeface="Helvetica" charset="0"/>
            </a:endParaRPr>
          </a:p>
        </p:txBody>
      </p:sp>
    </p:spTree>
    <p:extLst>
      <p:ext uri="{BB962C8B-B14F-4D97-AF65-F5344CB8AC3E}">
        <p14:creationId xmlns:p14="http://schemas.microsoft.com/office/powerpoint/2010/main" val="671634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066800" y="1876926"/>
            <a:ext cx="10058400" cy="4169086"/>
          </a:xfrm>
        </p:spPr>
        <p:txBody>
          <a:bodyPr>
            <a:normAutofit/>
          </a:bodyPr>
          <a:lstStyle/>
          <a:p>
            <a:r>
              <a:rPr lang="en-US" altLang="en-US" sz="2400" dirty="0">
                <a:latin typeface="Helvetica" panose="020B0604020202020204" pitchFamily="34" charset="0"/>
                <a:ea typeface="Roboto" charset="0"/>
                <a:cs typeface="Helvetica" panose="020B0604020202020204" pitchFamily="34" charset="0"/>
              </a:rPr>
              <a:t>Firms set up systems to gather additional data beyond conventional purchase transactions or website monitoring.</a:t>
            </a:r>
          </a:p>
          <a:p>
            <a:r>
              <a:rPr lang="en-US" altLang="en-US" sz="2400" dirty="0">
                <a:latin typeface="Helvetica" panose="020B0604020202020204" pitchFamily="34" charset="0"/>
                <a:ea typeface="Roboto" charset="0"/>
                <a:cs typeface="Helvetica" panose="020B0604020202020204" pitchFamily="34" charset="0"/>
              </a:rPr>
              <a:t>Customer relationship management systems (CRM)—empower employees to track and record data at nearly every point of customer contact.</a:t>
            </a:r>
          </a:p>
          <a:p>
            <a:r>
              <a:rPr lang="en-US" altLang="en-US" sz="2400" dirty="0">
                <a:latin typeface="Helvetica" panose="020B0604020202020204" pitchFamily="34" charset="0"/>
                <a:ea typeface="Roboto" charset="0"/>
                <a:cs typeface="Helvetica" panose="020B0604020202020204" pitchFamily="34" charset="0"/>
              </a:rPr>
              <a:t>Includes other aspects that touch every aspect of the value chain, including supply chain management (SCM) and enterprise resource management (ERP).</a:t>
            </a:r>
          </a:p>
        </p:txBody>
      </p:sp>
      <p:sp>
        <p:nvSpPr>
          <p:cNvPr id="7" name="Title 1"/>
          <p:cNvSpPr txBox="1">
            <a:spLocks/>
          </p:cNvSpPr>
          <p:nvPr/>
        </p:nvSpPr>
        <p:spPr>
          <a:xfrm>
            <a:off x="1840358" y="593253"/>
            <a:ext cx="10107802" cy="65094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ea typeface="Roboto" charset="0"/>
                <a:cs typeface="Helvetica" panose="020B0604020202020204" pitchFamily="34" charset="0"/>
              </a:rPr>
              <a:t>Enterprise Software (CRM, SCM, and ERP)</a:t>
            </a:r>
          </a:p>
        </p:txBody>
      </p:sp>
      <p:cxnSp>
        <p:nvCxnSpPr>
          <p:cNvPr id="8" name="Straight Connector 7"/>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5860" y="575502"/>
            <a:ext cx="535965" cy="535965"/>
          </a:xfrm>
          <a:prstGeom prst="rect">
            <a:avLst/>
          </a:prstGeom>
        </p:spPr>
      </p:pic>
    </p:spTree>
    <p:extLst>
      <p:ext uri="{BB962C8B-B14F-4D97-AF65-F5344CB8AC3E}">
        <p14:creationId xmlns:p14="http://schemas.microsoft.com/office/powerpoint/2010/main" val="2118574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641660"/>
            <a:ext cx="10058400" cy="4425372"/>
          </a:xfrm>
        </p:spPr>
        <p:txBody>
          <a:bodyPr/>
          <a:lstStyle/>
          <a:p>
            <a:r>
              <a:rPr lang="en-US" altLang="en-US" sz="2400" dirty="0">
                <a:latin typeface="Helvetica" panose="020B0604020202020204" pitchFamily="34" charset="0"/>
                <a:ea typeface="Roboto" charset="0"/>
                <a:cs typeface="Helvetica" panose="020B0604020202020204" pitchFamily="34" charset="0"/>
              </a:rPr>
              <a:t>Firms supplement operational data with additional input from surveys and focus groups.</a:t>
            </a:r>
          </a:p>
          <a:p>
            <a:r>
              <a:rPr lang="en-US" altLang="en-US" sz="2400" dirty="0">
                <a:latin typeface="Helvetica" panose="020B0604020202020204" pitchFamily="34" charset="0"/>
                <a:ea typeface="Roboto" charset="0"/>
                <a:cs typeface="Helvetica" panose="020B0604020202020204" pitchFamily="34" charset="0"/>
              </a:rPr>
              <a:t>Direct surveys can give better information than a cash register.</a:t>
            </a:r>
          </a:p>
          <a:p>
            <a:r>
              <a:rPr lang="en-US" altLang="en-US" sz="2400" dirty="0">
                <a:latin typeface="Helvetica" panose="020B0604020202020204" pitchFamily="34" charset="0"/>
                <a:ea typeface="Roboto" charset="0"/>
                <a:cs typeface="Helvetica" panose="020B0604020202020204" pitchFamily="34" charset="0"/>
              </a:rPr>
              <a:t>Many CRM products have survey capabilities that allow for additional data gathering at all points of customer contact.</a:t>
            </a:r>
          </a:p>
          <a:p>
            <a:endParaRPr lang="en-US" altLang="en-US" dirty="0">
              <a:latin typeface="Roboto" charset="0"/>
              <a:ea typeface="Roboto" charset="0"/>
              <a:cs typeface="Roboto" charset="0"/>
            </a:endParaRPr>
          </a:p>
        </p:txBody>
      </p:sp>
      <p:sp>
        <p:nvSpPr>
          <p:cNvPr id="6" name="Title 1"/>
          <p:cNvSpPr txBox="1">
            <a:spLocks/>
          </p:cNvSpPr>
          <p:nvPr/>
        </p:nvSpPr>
        <p:spPr>
          <a:xfrm>
            <a:off x="1840358" y="593254"/>
            <a:ext cx="8817132" cy="6953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ea typeface="Roboto" charset="0"/>
                <a:cs typeface="Helvetica" panose="020B0604020202020204" pitchFamily="34" charset="0"/>
              </a:rPr>
              <a:t>Surveys</a:t>
            </a:r>
          </a:p>
        </p:txBody>
      </p:sp>
      <p:cxnSp>
        <p:nvCxnSpPr>
          <p:cNvPr id="7" name="Straight Connector 6"/>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5860" y="575502"/>
            <a:ext cx="535965" cy="535965"/>
          </a:xfrm>
          <a:prstGeom prst="rect">
            <a:avLst/>
          </a:prstGeom>
        </p:spPr>
      </p:pic>
    </p:spTree>
    <p:extLst>
      <p:ext uri="{BB962C8B-B14F-4D97-AF65-F5344CB8AC3E}">
        <p14:creationId xmlns:p14="http://schemas.microsoft.com/office/powerpoint/2010/main" val="1603745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844842"/>
            <a:ext cx="10058400" cy="4403558"/>
          </a:xfrm>
        </p:spPr>
        <p:txBody>
          <a:bodyPr>
            <a:noAutofit/>
          </a:bodyPr>
          <a:lstStyle/>
          <a:p>
            <a:r>
              <a:rPr lang="en-US" sz="2400" dirty="0">
                <a:latin typeface="Helvetica" panose="020B0604020202020204" pitchFamily="34" charset="0"/>
                <a:cs typeface="Helvetica" panose="020B0604020202020204" pitchFamily="34" charset="0"/>
              </a:rPr>
              <a:t>Technology has the potential to reduce errors, improve health care quality, and save costs. </a:t>
            </a:r>
          </a:p>
          <a:p>
            <a:r>
              <a:rPr lang="en-US" sz="2400" dirty="0">
                <a:latin typeface="Helvetica" panose="020B0604020202020204" pitchFamily="34" charset="0"/>
                <a:cs typeface="Helvetica" panose="020B0604020202020204" pitchFamily="34" charset="0"/>
              </a:rPr>
              <a:t>Pioneering hospital networks and technology companies are partnering to help tackle cost and quality issues. </a:t>
            </a:r>
          </a:p>
          <a:p>
            <a:r>
              <a:rPr lang="en-US" sz="2400" dirty="0">
                <a:latin typeface="Helvetica" panose="020B0604020202020204" pitchFamily="34" charset="0"/>
                <a:cs typeface="Helvetica" panose="020B0604020202020204" pitchFamily="34" charset="0"/>
              </a:rPr>
              <a:t>Leveraging data throughout the doctor-patient value chain, consider the “event-driven medicine” system system encounter a patient with a chronic disease, they generate a decision support “screening sheet.” </a:t>
            </a:r>
          </a:p>
          <a:p>
            <a:pPr lvl="1"/>
            <a:r>
              <a:rPr lang="en-US" dirty="0">
                <a:latin typeface="Helvetica" panose="020B0604020202020204" pitchFamily="34" charset="0"/>
                <a:cs typeface="Helvetica" panose="020B0604020202020204" pitchFamily="34" charset="0"/>
              </a:rPr>
              <a:t>Each event in the system—an office visit, a lab results report (think the medical equivalent of transactions and customer interactions), updates the patient database</a:t>
            </a:r>
            <a:r>
              <a:rPr lang="en-US" dirty="0" smtClean="0">
                <a:latin typeface="Helvetica" panose="020B0604020202020204" pitchFamily="34" charset="0"/>
                <a:cs typeface="Helvetica" panose="020B0604020202020204" pitchFamily="34" charset="0"/>
              </a:rPr>
              <a:t>.</a:t>
            </a:r>
            <a:endParaRPr lang="en-US" dirty="0">
              <a:latin typeface="Helvetica" panose="020B0604020202020204" pitchFamily="34" charset="0"/>
              <a:cs typeface="Helvetica" panose="020B0604020202020204" pitchFamily="34" charset="0"/>
            </a:endParaRPr>
          </a:p>
        </p:txBody>
      </p:sp>
      <p:sp>
        <p:nvSpPr>
          <p:cNvPr id="6" name="Title 1"/>
          <p:cNvSpPr txBox="1">
            <a:spLocks/>
          </p:cNvSpPr>
          <p:nvPr/>
        </p:nvSpPr>
        <p:spPr>
          <a:xfrm>
            <a:off x="1840358" y="593252"/>
            <a:ext cx="9284842" cy="65094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ea typeface="Roboto" charset="0"/>
                <a:cs typeface="Helvetica" panose="020B0604020202020204" pitchFamily="34" charset="0"/>
              </a:rPr>
              <a:t>Can Technology “Cure” US Health Care?</a:t>
            </a:r>
          </a:p>
        </p:txBody>
      </p:sp>
      <p:cxnSp>
        <p:nvCxnSpPr>
          <p:cNvPr id="7" name="Straight Connector 6"/>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5860" y="575502"/>
            <a:ext cx="535965" cy="535965"/>
          </a:xfrm>
          <a:prstGeom prst="rect">
            <a:avLst/>
          </a:prstGeom>
        </p:spPr>
      </p:pic>
    </p:spTree>
    <p:extLst>
      <p:ext uri="{BB962C8B-B14F-4D97-AF65-F5344CB8AC3E}">
        <p14:creationId xmlns:p14="http://schemas.microsoft.com/office/powerpoint/2010/main" val="1119802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844842"/>
            <a:ext cx="10058400" cy="4403558"/>
          </a:xfrm>
        </p:spPr>
        <p:txBody>
          <a:bodyPr>
            <a:noAutofit/>
          </a:bodyPr>
          <a:lstStyle/>
          <a:p>
            <a:pPr lvl="1"/>
            <a:r>
              <a:rPr lang="en-US" smtClean="0">
                <a:latin typeface="Helvetica" panose="020B0604020202020204" pitchFamily="34" charset="0"/>
                <a:cs typeface="Helvetica" panose="020B0604020202020204" pitchFamily="34" charset="0"/>
              </a:rPr>
              <a:t>Combine </a:t>
            </a:r>
            <a:r>
              <a:rPr lang="en-US" dirty="0">
                <a:latin typeface="Helvetica" panose="020B0604020202020204" pitchFamily="34" charset="0"/>
                <a:cs typeface="Helvetica" panose="020B0604020202020204" pitchFamily="34" charset="0"/>
              </a:rPr>
              <a:t>that electronic medical record information with </a:t>
            </a:r>
            <a:r>
              <a:rPr lang="en-US" b="1" dirty="0">
                <a:solidFill>
                  <a:srgbClr val="006CA7"/>
                </a:solidFill>
                <a:latin typeface="Helvetica" panose="020B0604020202020204" pitchFamily="34" charset="0"/>
                <a:cs typeface="Helvetica" panose="020B0604020202020204" pitchFamily="34" charset="0"/>
              </a:rPr>
              <a:t>artificial intelligence </a:t>
            </a:r>
            <a:r>
              <a:rPr lang="en-US" dirty="0">
                <a:latin typeface="Helvetica" panose="020B0604020202020204" pitchFamily="34" charset="0"/>
                <a:cs typeface="Helvetica" panose="020B0604020202020204" pitchFamily="34" charset="0"/>
              </a:rPr>
              <a:t>on best practice, and the system can offer recommendations for care systems.</a:t>
            </a:r>
          </a:p>
          <a:p>
            <a:pPr lvl="1"/>
            <a:r>
              <a:rPr lang="en-US" dirty="0">
                <a:latin typeface="Helvetica" panose="020B0604020202020204" pitchFamily="34" charset="0"/>
                <a:cs typeface="Helvetica" panose="020B0604020202020204" pitchFamily="34" charset="0"/>
              </a:rPr>
              <a:t> System does not replace decision-making by doctors and nurses, but they do help to ensure that key issues are on a provider’s radar. </a:t>
            </a:r>
          </a:p>
          <a:p>
            <a:r>
              <a:rPr lang="en-US" sz="2400" dirty="0">
                <a:latin typeface="Helvetica" panose="020B0604020202020204" pitchFamily="34" charset="0"/>
                <a:cs typeface="Helvetica" panose="020B0604020202020204" pitchFamily="34" charset="0"/>
              </a:rPr>
              <a:t>Nearly every major technology company now has a health solutions group.</a:t>
            </a:r>
            <a:endParaRPr lang="en-US" altLang="en-US" sz="2400" dirty="0">
              <a:latin typeface="Helvetica" panose="020B0604020202020204" pitchFamily="34" charset="0"/>
              <a:ea typeface="Roboto" charset="0"/>
              <a:cs typeface="Helvetica" panose="020B0604020202020204" pitchFamily="34" charset="0"/>
            </a:endParaRPr>
          </a:p>
        </p:txBody>
      </p:sp>
      <p:sp>
        <p:nvSpPr>
          <p:cNvPr id="6" name="Title 1"/>
          <p:cNvSpPr txBox="1">
            <a:spLocks/>
          </p:cNvSpPr>
          <p:nvPr/>
        </p:nvSpPr>
        <p:spPr>
          <a:xfrm>
            <a:off x="1840358" y="593252"/>
            <a:ext cx="9284842" cy="65094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ea typeface="Roboto" charset="0"/>
                <a:cs typeface="Helvetica" panose="020B0604020202020204" pitchFamily="34" charset="0"/>
              </a:rPr>
              <a:t>Can Technology “Cure” US Health Care</a:t>
            </a:r>
            <a:r>
              <a:rPr lang="en-US" sz="3200" dirty="0" smtClean="0">
                <a:latin typeface="Helvetica" panose="020B0604020202020204" pitchFamily="34" charset="0"/>
                <a:ea typeface="Roboto" charset="0"/>
                <a:cs typeface="Helvetica" panose="020B0604020202020204" pitchFamily="34" charset="0"/>
              </a:rPr>
              <a:t>? </a:t>
            </a:r>
            <a:r>
              <a:rPr lang="en-US" sz="3200" dirty="0">
                <a:latin typeface="Helvetica" panose="020B0604020202020204" pitchFamily="34" charset="0"/>
                <a:ea typeface="Roboto" charset="0"/>
                <a:cs typeface="Helvetica" panose="020B0604020202020204" pitchFamily="34" charset="0"/>
              </a:rPr>
              <a:t>(</a:t>
            </a:r>
            <a:r>
              <a:rPr lang="en-US" sz="3200" dirty="0" smtClean="0">
                <a:latin typeface="Helvetica" panose="020B0604020202020204" pitchFamily="34" charset="0"/>
                <a:ea typeface="Roboto" charset="0"/>
                <a:cs typeface="Helvetica" panose="020B0604020202020204" pitchFamily="34" charset="0"/>
              </a:rPr>
              <a:t>cont’d)</a:t>
            </a:r>
            <a:endParaRPr lang="en-US" sz="3200" dirty="0">
              <a:latin typeface="Helvetica" panose="020B0604020202020204" pitchFamily="34" charset="0"/>
              <a:ea typeface="Roboto" charset="0"/>
              <a:cs typeface="Helvetica" panose="020B0604020202020204" pitchFamily="34" charset="0"/>
            </a:endParaRPr>
          </a:p>
        </p:txBody>
      </p:sp>
      <p:cxnSp>
        <p:nvCxnSpPr>
          <p:cNvPr id="7" name="Straight Connector 6"/>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5860" y="575502"/>
            <a:ext cx="535965" cy="535965"/>
          </a:xfrm>
          <a:prstGeom prst="rect">
            <a:avLst/>
          </a:prstGeom>
        </p:spPr>
      </p:pic>
    </p:spTree>
    <p:extLst>
      <p:ext uri="{BB962C8B-B14F-4D97-AF65-F5344CB8AC3E}">
        <p14:creationId xmlns:p14="http://schemas.microsoft.com/office/powerpoint/2010/main" val="1758129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435600"/>
          </a:xfrm>
          <a:prstGeom prst="rect">
            <a:avLst/>
          </a:prstGeom>
          <a:solidFill>
            <a:srgbClr val="006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CA7"/>
              </a:solidFill>
            </a:endParaRPr>
          </a:p>
        </p:txBody>
      </p:sp>
      <p:sp>
        <p:nvSpPr>
          <p:cNvPr id="3" name="Content Placeholder 2"/>
          <p:cNvSpPr>
            <a:spLocks noGrp="1"/>
          </p:cNvSpPr>
          <p:nvPr>
            <p:ph idx="4294967295"/>
          </p:nvPr>
        </p:nvSpPr>
        <p:spPr>
          <a:xfrm>
            <a:off x="211666" y="1994959"/>
            <a:ext cx="10515600" cy="3152775"/>
          </a:xfrm>
          <a:prstGeom prst="rect">
            <a:avLst/>
          </a:prstGeo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Helvetica" charset="0"/>
                <a:ea typeface="Helvetica" charset="0"/>
                <a:cs typeface="Helvetica" charset="0"/>
              </a:rPr>
              <a:t>PUBLISHED BY:</a:t>
            </a:r>
          </a:p>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Helvetica" charset="0"/>
                <a:ea typeface="Helvetica" charset="0"/>
                <a:cs typeface="Helvetica" charset="0"/>
              </a:rPr>
              <a:t>FLATWORLD</a:t>
            </a:r>
          </a:p>
          <a:p>
            <a:pPr marL="0" marR="0" lvl="0" indent="0" defTabSz="914400" eaLnBrk="1" fontAlgn="auto" latinLnBrk="0" hangingPunct="1">
              <a:lnSpc>
                <a:spcPct val="100000"/>
              </a:lnSpc>
              <a:spcBef>
                <a:spcPts val="0"/>
              </a:spcBef>
              <a:spcAft>
                <a:spcPts val="1200"/>
              </a:spcAft>
              <a:buClrTx/>
              <a:buSzTx/>
              <a:buFontTx/>
              <a:buNone/>
              <a:tabLst/>
              <a:defRPr/>
            </a:pPr>
            <a:endParaRPr lang="en-US" sz="1600" dirty="0">
              <a:solidFill>
                <a:schemeClr val="bg1"/>
              </a:solidFill>
              <a:latin typeface="Helvetica" charset="0"/>
              <a:ea typeface="Helvetica" charset="0"/>
              <a:cs typeface="Helvetica" charset="0"/>
            </a:endParaRPr>
          </a:p>
          <a:p>
            <a:pPr marL="0" marR="0" lvl="0" indent="0" defTabSz="914400" eaLnBrk="1" fontAlgn="auto" latinLnBrk="0" hangingPunct="1">
              <a:lnSpc>
                <a:spcPct val="100000"/>
              </a:lnSpc>
              <a:spcBef>
                <a:spcPts val="0"/>
              </a:spcBef>
              <a:spcAft>
                <a:spcPts val="1200"/>
              </a:spcAft>
              <a:buClrTx/>
              <a:buSzTx/>
              <a:buFontTx/>
              <a:buNone/>
              <a:tabLst/>
              <a:defRPr/>
            </a:pPr>
            <a:r>
              <a:rPr lang="en-US" sz="1600" dirty="0">
                <a:solidFill>
                  <a:schemeClr val="bg1"/>
                </a:solidFill>
                <a:latin typeface="Helvetica" charset="0"/>
                <a:ea typeface="Helvetica" charset="0"/>
                <a:cs typeface="Helvetica" charset="0"/>
              </a:rPr>
              <a:t>©2020 BY FLATWORLD. ALL RIGHTS RESERVED. YOUR USE OF THIS WORK IS SUBJECT TO THE LICENSE AGREEMENT AVAILABLE.</a:t>
            </a:r>
          </a:p>
          <a:p>
            <a:pPr marL="0" marR="0" lvl="0" indent="0" defTabSz="914400" eaLnBrk="1" fontAlgn="auto" latinLnBrk="0" hangingPunct="1">
              <a:lnSpc>
                <a:spcPct val="100000"/>
              </a:lnSpc>
              <a:spcBef>
                <a:spcPts val="0"/>
              </a:spcBef>
              <a:spcAft>
                <a:spcPts val="1200"/>
              </a:spcAft>
              <a:buClrTx/>
              <a:buSzTx/>
              <a:buFontTx/>
              <a:buNone/>
              <a:tabLst/>
              <a:defRPr/>
            </a:pPr>
            <a:r>
              <a:rPr lang="en-US" sz="1600" dirty="0">
                <a:solidFill>
                  <a:schemeClr val="bg1"/>
                </a:solidFill>
                <a:latin typeface="Helvetica" charset="0"/>
                <a:ea typeface="Helvetica" charset="0"/>
                <a:cs typeface="Helvetica" charset="0"/>
              </a:rPr>
              <a:t>NO PART OF THIS WORK MAY BE USED, MODIFIED, OR REPRODUCED IN ANY FORM BY ANY MEANS EXCEPT AS EXPRESSLY PERMITTED UNDER THE LICENSING AGREEMENT.</a:t>
            </a:r>
          </a:p>
        </p:txBody>
      </p:sp>
    </p:spTree>
    <p:extLst>
      <p:ext uri="{BB962C8B-B14F-4D97-AF65-F5344CB8AC3E}">
        <p14:creationId xmlns:p14="http://schemas.microsoft.com/office/powerpoint/2010/main" val="953887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699468"/>
            <a:ext cx="10058400" cy="4346544"/>
          </a:xfrm>
        </p:spPr>
        <p:txBody>
          <a:bodyPr>
            <a:normAutofit/>
          </a:bodyPr>
          <a:lstStyle/>
          <a:p>
            <a:pPr>
              <a:defRPr/>
            </a:pPr>
            <a:r>
              <a:rPr lang="en-US" sz="2400" dirty="0">
                <a:latin typeface="Helvetica" panose="020B0604020202020204" pitchFamily="34" charset="0"/>
                <a:ea typeface="Roboto" charset="0"/>
                <a:cs typeface="Helvetica" panose="020B0604020202020204" pitchFamily="34" charset="0"/>
              </a:rPr>
              <a:t>Organizations can have their products sold by partners and can rely heavily on data collected by others.</a:t>
            </a:r>
          </a:p>
          <a:p>
            <a:pPr>
              <a:defRPr/>
            </a:pPr>
            <a:r>
              <a:rPr lang="en-US" sz="2400" dirty="0">
                <a:latin typeface="Helvetica" panose="020B0604020202020204" pitchFamily="34" charset="0"/>
                <a:ea typeface="Roboto" charset="0"/>
                <a:cs typeface="Helvetica" panose="020B0604020202020204" pitchFamily="34" charset="0"/>
              </a:rPr>
              <a:t>Data from external sources might not yield competitive advantage on its own:</a:t>
            </a:r>
          </a:p>
          <a:p>
            <a:pPr lvl="1">
              <a:defRPr/>
            </a:pPr>
            <a:r>
              <a:rPr lang="en-US" dirty="0">
                <a:latin typeface="Helvetica" panose="020B0604020202020204" pitchFamily="34" charset="0"/>
                <a:ea typeface="Roboto" charset="0"/>
                <a:cs typeface="Helvetica" panose="020B0604020202020204" pitchFamily="34" charset="0"/>
              </a:rPr>
              <a:t>Can provide operational insight for increased efficiency and cost savings.</a:t>
            </a:r>
          </a:p>
          <a:p>
            <a:pPr lvl="1">
              <a:defRPr/>
            </a:pPr>
            <a:r>
              <a:rPr lang="en-US" dirty="0">
                <a:latin typeface="Helvetica" panose="020B0604020202020204" pitchFamily="34" charset="0"/>
                <a:ea typeface="Roboto" charset="0"/>
                <a:cs typeface="Helvetica" panose="020B0604020202020204" pitchFamily="34" charset="0"/>
              </a:rPr>
              <a:t>May give firms a high-impact edge.</a:t>
            </a:r>
          </a:p>
          <a:p>
            <a:pPr marL="0" indent="0">
              <a:buNone/>
              <a:defRPr/>
            </a:pPr>
            <a:endParaRPr lang="en-US" dirty="0">
              <a:latin typeface="Roboto" charset="0"/>
              <a:ea typeface="Roboto" charset="0"/>
              <a:cs typeface="Roboto" charset="0"/>
            </a:endParaRPr>
          </a:p>
        </p:txBody>
      </p:sp>
      <p:sp>
        <p:nvSpPr>
          <p:cNvPr id="5" name="Title 1"/>
          <p:cNvSpPr txBox="1">
            <a:spLocks/>
          </p:cNvSpPr>
          <p:nvPr/>
        </p:nvSpPr>
        <p:spPr>
          <a:xfrm>
            <a:off x="1840358" y="593253"/>
            <a:ext cx="8817132" cy="6953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ea typeface="Roboto" charset="0"/>
                <a:cs typeface="Helvetica" panose="020B0604020202020204" pitchFamily="34" charset="0"/>
              </a:rPr>
              <a:t>External Sources</a:t>
            </a:r>
          </a:p>
        </p:txBody>
      </p:sp>
      <p:cxnSp>
        <p:nvCxnSpPr>
          <p:cNvPr id="6" name="Straight Connector 5"/>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5860" y="575502"/>
            <a:ext cx="535965" cy="535965"/>
          </a:xfrm>
          <a:prstGeom prst="rect">
            <a:avLst/>
          </a:prstGeom>
        </p:spPr>
      </p:pic>
    </p:spTree>
    <p:extLst>
      <p:ext uri="{BB962C8B-B14F-4D97-AF65-F5344CB8AC3E}">
        <p14:creationId xmlns:p14="http://schemas.microsoft.com/office/powerpoint/2010/main" val="1089297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40358" y="578506"/>
            <a:ext cx="8817132" cy="6953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ea typeface="Roboto" charset="0"/>
                <a:cs typeface="Helvetica" panose="020B0604020202020204" pitchFamily="34" charset="0"/>
              </a:rPr>
              <a:t>Who’s Collecting Data About You?</a:t>
            </a:r>
          </a:p>
        </p:txBody>
      </p:sp>
      <p:cxnSp>
        <p:nvCxnSpPr>
          <p:cNvPr id="3" name="Straight Connector 2"/>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5860" y="575502"/>
            <a:ext cx="535965" cy="535965"/>
          </a:xfrm>
          <a:prstGeom prst="rect">
            <a:avLst/>
          </a:prstGeom>
        </p:spPr>
      </p:pic>
      <p:sp>
        <p:nvSpPr>
          <p:cNvPr id="6" name="Text Placeholder 4"/>
          <p:cNvSpPr txBox="1">
            <a:spLocks/>
          </p:cNvSpPr>
          <p:nvPr/>
        </p:nvSpPr>
        <p:spPr>
          <a:xfrm>
            <a:off x="1644652" y="1912880"/>
            <a:ext cx="8820149" cy="16002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defRPr/>
            </a:pPr>
            <a:r>
              <a:rPr lang="en-US" cap="all" dirty="0">
                <a:solidFill>
                  <a:schemeClr val="bg1"/>
                </a:solidFill>
              </a:rPr>
              <a:t>Firms that collect and resell data</a:t>
            </a:r>
          </a:p>
        </p:txBody>
      </p:sp>
      <p:sp>
        <p:nvSpPr>
          <p:cNvPr id="7" name="Text Placeholder 3"/>
          <p:cNvSpPr txBox="1">
            <a:spLocks/>
          </p:cNvSpPr>
          <p:nvPr/>
        </p:nvSpPr>
        <p:spPr>
          <a:xfrm>
            <a:off x="1066800" y="1699468"/>
            <a:ext cx="10058400" cy="462112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r>
              <a:rPr lang="en-US" sz="2400" b="1" dirty="0">
                <a:solidFill>
                  <a:srgbClr val="006CA7"/>
                </a:solidFill>
                <a:latin typeface="Helvetica" charset="0"/>
                <a:ea typeface="Helvetica" charset="0"/>
                <a:cs typeface="Helvetica" charset="0"/>
              </a:rPr>
              <a:t>data aggregators: </a:t>
            </a:r>
            <a:r>
              <a:rPr lang="en-US" sz="2400" dirty="0">
                <a:latin typeface="Helvetica" charset="0"/>
                <a:ea typeface="Helvetica" charset="0"/>
                <a:cs typeface="Helvetica" charset="0"/>
              </a:rPr>
              <a:t>Firms that collect and resell data.</a:t>
            </a:r>
          </a:p>
          <a:p>
            <a:pPr>
              <a:defRPr/>
            </a:pPr>
            <a:r>
              <a:rPr lang="en-US" sz="2400" dirty="0">
                <a:latin typeface="Helvetica" charset="0"/>
                <a:ea typeface="Helvetica" charset="0"/>
                <a:cs typeface="Helvetica" charset="0"/>
              </a:rPr>
              <a:t>One has to be aware of the digital tracking of individuals.</a:t>
            </a:r>
          </a:p>
          <a:p>
            <a:pPr lvl="1">
              <a:defRPr/>
            </a:pPr>
            <a:r>
              <a:rPr lang="en-US" sz="2000" dirty="0">
                <a:latin typeface="Helvetica" charset="0"/>
                <a:ea typeface="Helvetica" charset="0"/>
                <a:cs typeface="Helvetica" charset="0"/>
              </a:rPr>
              <a:t>Made possible by the availability of personal information online.</a:t>
            </a:r>
          </a:p>
          <a:p>
            <a:pPr>
              <a:defRPr/>
            </a:pPr>
            <a:r>
              <a:rPr lang="en-US" sz="2400" dirty="0">
                <a:latin typeface="Helvetica" charset="0"/>
                <a:ea typeface="Helvetica" charset="0"/>
                <a:cs typeface="Helvetica" charset="0"/>
              </a:rPr>
              <a:t>The Internet also allows for easy access to data that had been public but is otherwise difficult to access.</a:t>
            </a:r>
          </a:p>
          <a:p>
            <a:pPr lvl="1">
              <a:defRPr/>
            </a:pPr>
            <a:r>
              <a:rPr lang="en-US" sz="2000" dirty="0">
                <a:latin typeface="Helvetica" charset="0"/>
                <a:ea typeface="Helvetica" charset="0"/>
                <a:cs typeface="Helvetica" charset="0"/>
              </a:rPr>
              <a:t>Consider home sale prices and home value assessments.</a:t>
            </a:r>
          </a:p>
          <a:p>
            <a:pPr>
              <a:defRPr/>
            </a:pPr>
            <a:r>
              <a:rPr lang="en-US" sz="2400" dirty="0">
                <a:latin typeface="Helvetica" charset="0"/>
                <a:ea typeface="Helvetica" charset="0"/>
                <a:cs typeface="Helvetica" charset="0"/>
              </a:rPr>
              <a:t>There are accuracy concerns.</a:t>
            </a:r>
          </a:p>
          <a:p>
            <a:pPr lvl="1">
              <a:defRPr/>
            </a:pPr>
            <a:r>
              <a:rPr lang="en-US" sz="2000" dirty="0">
                <a:latin typeface="Helvetica" charset="0"/>
                <a:ea typeface="Helvetica" charset="0"/>
                <a:cs typeface="Helvetica" charset="0"/>
              </a:rPr>
              <a:t>The terror watch-list has had several embarrassing, high-profile errors in its data.</a:t>
            </a:r>
          </a:p>
          <a:p>
            <a:pPr>
              <a:defRPr/>
            </a:pPr>
            <a:r>
              <a:rPr lang="en-US" sz="2400" dirty="0">
                <a:latin typeface="Helvetica" charset="0"/>
                <a:ea typeface="Helvetica" charset="0"/>
                <a:cs typeface="Helvetica" charset="0"/>
              </a:rPr>
              <a:t>Sometimes data aggregators are just plain sloppy, committing errors that can be costly for the firm and potentially devastating for victimized users.</a:t>
            </a:r>
          </a:p>
          <a:p>
            <a:pPr>
              <a:defRPr/>
            </a:pPr>
            <a:endParaRPr lang="en-US" sz="2400" dirty="0">
              <a:latin typeface="Helvetica" charset="0"/>
              <a:ea typeface="Helvetica" charset="0"/>
              <a:cs typeface="Helvetica" charset="0"/>
            </a:endParaRPr>
          </a:p>
          <a:p>
            <a:pPr lvl="1">
              <a:defRPr/>
            </a:pPr>
            <a:endParaRPr lang="en-US" sz="2000" dirty="0">
              <a:latin typeface="Helvetica" charset="0"/>
              <a:ea typeface="Helvetica" charset="0"/>
              <a:cs typeface="Helvetica" charset="0"/>
            </a:endParaRPr>
          </a:p>
          <a:p>
            <a:pPr>
              <a:defRPr/>
            </a:pPr>
            <a:endParaRPr lang="en-US" dirty="0">
              <a:latin typeface="Helvetica" charset="0"/>
              <a:ea typeface="Helvetica" charset="0"/>
              <a:cs typeface="Helvetica" charset="0"/>
            </a:endParaRPr>
          </a:p>
          <a:p>
            <a:pPr lvl="1">
              <a:defRPr/>
            </a:pPr>
            <a:endParaRPr lang="en-US" sz="2000" dirty="0">
              <a:latin typeface="Helvetica" charset="0"/>
              <a:ea typeface="Helvetica" charset="0"/>
              <a:cs typeface="Helvetica" charset="0"/>
            </a:endParaRPr>
          </a:p>
          <a:p>
            <a:pPr>
              <a:defRPr/>
            </a:pPr>
            <a:endParaRPr lang="en-US" sz="2400" dirty="0">
              <a:latin typeface="Helvetica" charset="0"/>
              <a:ea typeface="Helvetica" charset="0"/>
              <a:cs typeface="Helvetica" charset="0"/>
            </a:endParaRPr>
          </a:p>
        </p:txBody>
      </p:sp>
    </p:spTree>
    <p:extLst>
      <p:ext uri="{BB962C8B-B14F-4D97-AF65-F5344CB8AC3E}">
        <p14:creationId xmlns:p14="http://schemas.microsoft.com/office/powerpoint/2010/main" val="647883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655090"/>
            <a:ext cx="10058400" cy="4390922"/>
          </a:xfrm>
        </p:spPr>
        <p:txBody>
          <a:bodyPr>
            <a:normAutofit/>
          </a:bodyPr>
          <a:lstStyle/>
          <a:p>
            <a:pPr>
              <a:defRPr/>
            </a:pPr>
            <a:r>
              <a:rPr lang="en-US" sz="2400" dirty="0">
                <a:latin typeface="Helvetica" panose="020B0604020202020204" pitchFamily="34" charset="0"/>
                <a:cs typeface="Helvetica" panose="020B0604020202020204" pitchFamily="34" charset="0"/>
              </a:rPr>
              <a:t>The falling cost of storage, and the increasing reach of the Internet have us on the cusp of a privacy train wreck. </a:t>
            </a:r>
          </a:p>
          <a:p>
            <a:pPr lvl="1">
              <a:defRPr/>
            </a:pPr>
            <a:r>
              <a:rPr lang="en-US" dirty="0">
                <a:latin typeface="Helvetica" panose="020B0604020202020204" pitchFamily="34" charset="0"/>
                <a:cs typeface="Helvetica" panose="020B0604020202020204" pitchFamily="34" charset="0"/>
              </a:rPr>
              <a:t>It may inevitably lead to more legislation that restricts data-use possibilities. </a:t>
            </a:r>
          </a:p>
          <a:p>
            <a:pPr lvl="1">
              <a:defRPr/>
            </a:pPr>
            <a:r>
              <a:rPr lang="en-US" dirty="0">
                <a:latin typeface="Helvetica" panose="020B0604020202020204" pitchFamily="34" charset="0"/>
                <a:cs typeface="Helvetica" panose="020B0604020202020204" pitchFamily="34" charset="0"/>
              </a:rPr>
              <a:t>Strategists and technologists need to be fully aware of the legal environment their systems face and consider how such environments may change in the future. </a:t>
            </a:r>
          </a:p>
          <a:p>
            <a:pPr>
              <a:defRPr/>
            </a:pPr>
            <a:r>
              <a:rPr lang="en-US" sz="2400" dirty="0">
                <a:latin typeface="Helvetica" panose="020B0604020202020204" pitchFamily="34" charset="0"/>
                <a:cs typeface="Helvetica" panose="020B0604020202020204" pitchFamily="34" charset="0"/>
              </a:rPr>
              <a:t>Many industries have strict guidelines on what kind of information can be collected and shared.</a:t>
            </a:r>
          </a:p>
          <a:p>
            <a:pPr>
              <a:defRPr/>
            </a:pPr>
            <a:r>
              <a:rPr lang="en-US" sz="2400" dirty="0">
                <a:latin typeface="Helvetica" panose="020B0604020202020204" pitchFamily="34" charset="0"/>
                <a:cs typeface="Helvetica" panose="020B0604020202020204" pitchFamily="34" charset="0"/>
              </a:rPr>
              <a:t>International laws also differ from those in the United States.  </a:t>
            </a:r>
          </a:p>
          <a:p>
            <a:pPr>
              <a:defRPr/>
            </a:pPr>
            <a:r>
              <a:rPr lang="en-US" sz="2400" dirty="0">
                <a:latin typeface="Helvetica" panose="020B0604020202020204" pitchFamily="34" charset="0"/>
                <a:cs typeface="Helvetica" panose="020B0604020202020204" pitchFamily="34" charset="0"/>
              </a:rPr>
              <a:t>The public will almost certainly demand tighter controls if the industry is perceived as behaving recklessly or inappropriately with customer data.</a:t>
            </a:r>
          </a:p>
          <a:p>
            <a:pPr>
              <a:defRPr/>
            </a:pPr>
            <a:endParaRPr lang="en-US" dirty="0">
              <a:latin typeface="Roboto" charset="0"/>
              <a:ea typeface="Roboto" charset="0"/>
              <a:cs typeface="Roboto" charset="0"/>
            </a:endParaRPr>
          </a:p>
        </p:txBody>
      </p:sp>
      <p:sp>
        <p:nvSpPr>
          <p:cNvPr id="5" name="Title 1"/>
          <p:cNvSpPr txBox="1">
            <a:spLocks/>
          </p:cNvSpPr>
          <p:nvPr/>
        </p:nvSpPr>
        <p:spPr>
          <a:xfrm>
            <a:off x="1840358" y="578505"/>
            <a:ext cx="8817132" cy="6953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ea typeface="Roboto" charset="0"/>
                <a:cs typeface="Helvetica" panose="020B0604020202020204" pitchFamily="34" charset="0"/>
              </a:rPr>
              <a:t>Privacy Regulation: A Moving Target</a:t>
            </a:r>
          </a:p>
        </p:txBody>
      </p:sp>
      <p:cxnSp>
        <p:nvCxnSpPr>
          <p:cNvPr id="6" name="Straight Connector 5"/>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5860" y="575502"/>
            <a:ext cx="535965" cy="535965"/>
          </a:xfrm>
          <a:prstGeom prst="rect">
            <a:avLst/>
          </a:prstGeom>
        </p:spPr>
      </p:pic>
    </p:spTree>
    <p:extLst>
      <p:ext uri="{BB962C8B-B14F-4D97-AF65-F5344CB8AC3E}">
        <p14:creationId xmlns:p14="http://schemas.microsoft.com/office/powerpoint/2010/main" val="1064557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40358" y="578505"/>
            <a:ext cx="5317067" cy="695325"/>
          </a:xfrm>
          <a:prstGeom prst="rect">
            <a:avLst/>
          </a:prstGeom>
        </p:spPr>
        <p:txBody>
          <a:bodyPr>
            <a:normAutofit/>
          </a:bodyPr>
          <a:lstStyle/>
          <a:p>
            <a:pPr algn="l"/>
            <a:r>
              <a:rPr lang="en-US" sz="3200" dirty="0">
                <a:latin typeface="Helvetica" panose="020B0604020202020204" pitchFamily="34" charset="0"/>
                <a:ea typeface="Roboto" charset="0"/>
                <a:cs typeface="Helvetica" panose="020B0604020202020204" pitchFamily="34" charset="0"/>
              </a:rPr>
              <a:t>Learning Objectives</a:t>
            </a:r>
          </a:p>
        </p:txBody>
      </p:sp>
      <p:cxnSp>
        <p:nvCxnSpPr>
          <p:cNvPr id="9" name="Straight Connector 8"/>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5860" y="575502"/>
            <a:ext cx="535965" cy="535965"/>
          </a:xfrm>
          <a:prstGeom prst="rect">
            <a:avLst/>
          </a:prstGeom>
        </p:spPr>
      </p:pic>
      <p:sp>
        <p:nvSpPr>
          <p:cNvPr id="5" name="Text Placeholder 2"/>
          <p:cNvSpPr txBox="1">
            <a:spLocks/>
          </p:cNvSpPr>
          <p:nvPr/>
        </p:nvSpPr>
        <p:spPr>
          <a:xfrm>
            <a:off x="1066800" y="1699468"/>
            <a:ext cx="10058400" cy="434654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Font typeface="+mj-lt"/>
              <a:buAutoNum type="arabicPeriod"/>
            </a:pPr>
            <a:r>
              <a:rPr lang="en-US" altLang="en-US" sz="2400" dirty="0">
                <a:latin typeface="Helvetica" panose="020B0604020202020204" pitchFamily="34" charset="0"/>
                <a:ea typeface="Roboto" charset="0"/>
                <a:cs typeface="Helvetica" panose="020B0604020202020204" pitchFamily="34" charset="0"/>
              </a:rPr>
              <a:t>Know and be able to list the reasons why many organizations have data that can’t be converted to actionable information.</a:t>
            </a:r>
          </a:p>
          <a:p>
            <a:pPr marL="457200" indent="-457200">
              <a:buFont typeface="+mj-lt"/>
              <a:buAutoNum type="arabicPeriod"/>
            </a:pPr>
            <a:r>
              <a:rPr lang="en-US" altLang="en-US" sz="2400" dirty="0">
                <a:latin typeface="Helvetica" panose="020B0604020202020204" pitchFamily="34" charset="0"/>
                <a:ea typeface="Roboto" charset="0"/>
                <a:cs typeface="Helvetica" panose="020B0604020202020204" pitchFamily="34" charset="0"/>
              </a:rPr>
              <a:t>Understand why transactional databases can’t always be queried and what needs to be done to facilitate effective data use for analytics and business intelligence.</a:t>
            </a:r>
          </a:p>
          <a:p>
            <a:pPr marL="457200" indent="-457200">
              <a:buFont typeface="+mj-lt"/>
              <a:buAutoNum type="arabicPeriod"/>
            </a:pPr>
            <a:r>
              <a:rPr lang="en-US" altLang="en-US" sz="2400" dirty="0">
                <a:latin typeface="Helvetica" panose="020B0604020202020204" pitchFamily="34" charset="0"/>
                <a:ea typeface="Roboto" charset="0"/>
                <a:cs typeface="Helvetica" panose="020B0604020202020204" pitchFamily="34" charset="0"/>
              </a:rPr>
              <a:t>Recognize key issues surrounding data and privacy legislation.</a:t>
            </a:r>
          </a:p>
        </p:txBody>
      </p:sp>
    </p:spTree>
    <p:extLst>
      <p:ext uri="{BB962C8B-B14F-4D97-AF65-F5344CB8AC3E}">
        <p14:creationId xmlns:p14="http://schemas.microsoft.com/office/powerpoint/2010/main" val="1658189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699468"/>
            <a:ext cx="10058400" cy="4367564"/>
          </a:xfrm>
        </p:spPr>
        <p:txBody>
          <a:bodyPr>
            <a:normAutofit/>
          </a:bodyPr>
          <a:lstStyle/>
          <a:p>
            <a:r>
              <a:rPr lang="en-US" altLang="en-US" sz="2400" dirty="0">
                <a:latin typeface="Helvetica" panose="020B0604020202020204" pitchFamily="34" charset="0"/>
                <a:ea typeface="Roboto" charset="0"/>
                <a:cs typeface="Helvetica" panose="020B0604020202020204" pitchFamily="34" charset="0"/>
              </a:rPr>
              <a:t>Incompatible systems:</a:t>
            </a:r>
          </a:p>
          <a:p>
            <a:pPr lvl="1"/>
            <a:r>
              <a:rPr lang="en-US" altLang="en-US" b="1" dirty="0">
                <a:solidFill>
                  <a:srgbClr val="006CA7"/>
                </a:solidFill>
                <a:latin typeface="Helvetica" panose="020B0604020202020204" pitchFamily="34" charset="0"/>
                <a:ea typeface="Roboto" charset="0"/>
                <a:cs typeface="Helvetica" panose="020B0604020202020204" pitchFamily="34" charset="0"/>
              </a:rPr>
              <a:t>legacy systems:</a:t>
            </a:r>
            <a:r>
              <a:rPr lang="en-US" altLang="en-US" dirty="0">
                <a:solidFill>
                  <a:srgbClr val="006CA7"/>
                </a:solidFill>
                <a:latin typeface="Helvetica" panose="020B0604020202020204" pitchFamily="34" charset="0"/>
                <a:ea typeface="Roboto" charset="0"/>
                <a:cs typeface="Helvetica" panose="020B0604020202020204" pitchFamily="34" charset="0"/>
              </a:rPr>
              <a:t> </a:t>
            </a:r>
            <a:r>
              <a:rPr lang="en-US" altLang="en-US" dirty="0">
                <a:latin typeface="Helvetica" panose="020B0604020202020204" pitchFamily="34" charset="0"/>
                <a:ea typeface="Roboto" charset="0"/>
                <a:cs typeface="Helvetica" panose="020B0604020202020204" pitchFamily="34" charset="0"/>
              </a:rPr>
              <a:t>Older information systems that are incompatible with other systems, technologies, and ways of conducting business.</a:t>
            </a:r>
          </a:p>
          <a:p>
            <a:r>
              <a:rPr lang="en-US" altLang="en-US" sz="2400" dirty="0">
                <a:latin typeface="Helvetica" panose="020B0604020202020204" pitchFamily="34" charset="0"/>
                <a:ea typeface="Roboto" charset="0"/>
                <a:cs typeface="Helvetica" panose="020B0604020202020204" pitchFamily="34" charset="0"/>
              </a:rPr>
              <a:t>Operational data cannot always be queried:</a:t>
            </a:r>
          </a:p>
          <a:p>
            <a:pPr lvl="1"/>
            <a:r>
              <a:rPr lang="en-US" altLang="en-US" dirty="0">
                <a:latin typeface="Helvetica" panose="020B0604020202020204" pitchFamily="34" charset="0"/>
                <a:ea typeface="Roboto" charset="0"/>
                <a:cs typeface="Helvetica" panose="020B0604020202020204" pitchFamily="34" charset="0"/>
              </a:rPr>
              <a:t>Most transactional databases are not set up to be simultaneously accessed for reporting and analysis.</a:t>
            </a:r>
          </a:p>
          <a:p>
            <a:pPr lvl="1"/>
            <a:r>
              <a:rPr lang="en-US" altLang="en-US" dirty="0">
                <a:latin typeface="Helvetica" panose="020B0604020202020204" pitchFamily="34" charset="0"/>
                <a:ea typeface="Roboto" charset="0"/>
                <a:cs typeface="Helvetica" panose="020B0604020202020204" pitchFamily="34" charset="0"/>
              </a:rPr>
              <a:t>Database analysis requires significant processing.</a:t>
            </a:r>
          </a:p>
        </p:txBody>
      </p:sp>
      <p:sp>
        <p:nvSpPr>
          <p:cNvPr id="5" name="Title 1"/>
          <p:cNvSpPr txBox="1">
            <a:spLocks/>
          </p:cNvSpPr>
          <p:nvPr/>
        </p:nvSpPr>
        <p:spPr>
          <a:xfrm>
            <a:off x="1840358" y="593252"/>
            <a:ext cx="9037849" cy="6953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ea typeface="Roboto" charset="0"/>
                <a:cs typeface="Helvetica" panose="020B0604020202020204" pitchFamily="34" charset="0"/>
              </a:rPr>
              <a:t>Data Rich, Information Poor</a:t>
            </a:r>
          </a:p>
        </p:txBody>
      </p:sp>
      <p:cxnSp>
        <p:nvCxnSpPr>
          <p:cNvPr id="6" name="Straight Connector 5"/>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5860" y="575502"/>
            <a:ext cx="535965" cy="535965"/>
          </a:xfrm>
          <a:prstGeom prst="rect">
            <a:avLst/>
          </a:prstGeom>
        </p:spPr>
      </p:pic>
    </p:spTree>
    <p:extLst>
      <p:ext uri="{BB962C8B-B14F-4D97-AF65-F5344CB8AC3E}">
        <p14:creationId xmlns:p14="http://schemas.microsoft.com/office/powerpoint/2010/main" val="107663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40358" y="593253"/>
            <a:ext cx="5317067" cy="695325"/>
          </a:xfrm>
          <a:prstGeom prst="rect">
            <a:avLst/>
          </a:prstGeom>
        </p:spPr>
        <p:txBody>
          <a:bodyPr>
            <a:normAutofit/>
          </a:bodyPr>
          <a:lstStyle/>
          <a:p>
            <a:pPr algn="l"/>
            <a:r>
              <a:rPr lang="en-US" sz="3200" dirty="0">
                <a:latin typeface="Helvetica" panose="020B0604020202020204" pitchFamily="34" charset="0"/>
                <a:ea typeface="Roboto" charset="0"/>
                <a:cs typeface="Helvetica" panose="020B0604020202020204" pitchFamily="34" charset="0"/>
              </a:rPr>
              <a:t>Learning Objectives</a:t>
            </a:r>
          </a:p>
        </p:txBody>
      </p:sp>
      <p:cxnSp>
        <p:nvCxnSpPr>
          <p:cNvPr id="9" name="Straight Connector 8"/>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5860" y="575502"/>
            <a:ext cx="535965" cy="535965"/>
          </a:xfrm>
          <a:prstGeom prst="rect">
            <a:avLst/>
          </a:prstGeom>
        </p:spPr>
      </p:pic>
      <p:sp>
        <p:nvSpPr>
          <p:cNvPr id="5" name="Content Placeholder 2"/>
          <p:cNvSpPr txBox="1">
            <a:spLocks/>
          </p:cNvSpPr>
          <p:nvPr/>
        </p:nvSpPr>
        <p:spPr>
          <a:xfrm>
            <a:off x="1066800" y="1717603"/>
            <a:ext cx="10058400" cy="442537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Font typeface="+mj-lt"/>
              <a:buAutoNum type="arabicPeriod"/>
            </a:pPr>
            <a:r>
              <a:rPr lang="en-US" altLang="en-US" sz="2400" dirty="0">
                <a:latin typeface="Helvetica" panose="020B0604020202020204" pitchFamily="34" charset="0"/>
                <a:ea typeface="Roboto" charset="0"/>
                <a:cs typeface="Helvetica" panose="020B0604020202020204" pitchFamily="34" charset="0"/>
              </a:rPr>
              <a:t>Understand what data warehouses and data marts are and the purpose they serve.</a:t>
            </a:r>
          </a:p>
          <a:p>
            <a:pPr marL="457200" indent="-457200">
              <a:buFont typeface="+mj-lt"/>
              <a:buAutoNum type="arabicPeriod"/>
            </a:pPr>
            <a:r>
              <a:rPr lang="en-US" altLang="en-US" sz="2400" dirty="0">
                <a:latin typeface="Helvetica" panose="020B0604020202020204" pitchFamily="34" charset="0"/>
                <a:ea typeface="Roboto" charset="0"/>
                <a:cs typeface="Helvetica" panose="020B0604020202020204" pitchFamily="34" charset="0"/>
              </a:rPr>
              <a:t>Know the issues that need to be addressed in order to design, develop, deploy, and maintain data warehouses and data marts.</a:t>
            </a:r>
          </a:p>
          <a:p>
            <a:pPr marL="457200" indent="-457200">
              <a:buFont typeface="+mj-lt"/>
              <a:buAutoNum type="arabicPeriod"/>
            </a:pPr>
            <a:r>
              <a:rPr lang="en-US" altLang="en-US" sz="2400" dirty="0">
                <a:latin typeface="Helvetica" panose="020B0604020202020204" pitchFamily="34" charset="0"/>
                <a:ea typeface="Roboto" charset="0"/>
                <a:cs typeface="Helvetica" panose="020B0604020202020204" pitchFamily="34" charset="0"/>
              </a:rPr>
              <a:t>Recognize and understand technologies behind “Big Data,” how they differ from conventional data management approaches, and how they are currently being used for organizational benefit. </a:t>
            </a:r>
          </a:p>
        </p:txBody>
      </p:sp>
    </p:spTree>
    <p:extLst>
      <p:ext uri="{BB962C8B-B14F-4D97-AF65-F5344CB8AC3E}">
        <p14:creationId xmlns:p14="http://schemas.microsoft.com/office/powerpoint/2010/main" val="813300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40358" y="368422"/>
            <a:ext cx="9284842" cy="944947"/>
          </a:xfrm>
          <a:prstGeom prst="rect">
            <a:avLst/>
          </a:prstGeom>
        </p:spPr>
        <p:txBody>
          <a:bodyPr>
            <a:noAutofit/>
          </a:bodyPr>
          <a:lstStyle/>
          <a:p>
            <a:pPr algn="l"/>
            <a:r>
              <a:rPr lang="en-US" sz="3200" dirty="0">
                <a:latin typeface="Helvetica" panose="020B0604020202020204" pitchFamily="34" charset="0"/>
                <a:ea typeface="Roboto" charset="0"/>
                <a:cs typeface="Helvetica" panose="020B0604020202020204" pitchFamily="34" charset="0"/>
              </a:rPr>
              <a:t>Data Warehouses, Data Marts, Data Lakes, and the Technology Behind “Big Data”</a:t>
            </a:r>
          </a:p>
        </p:txBody>
      </p:sp>
      <p:cxnSp>
        <p:nvCxnSpPr>
          <p:cNvPr id="9" name="Straight Connector 8"/>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5860" y="575502"/>
            <a:ext cx="535965" cy="535965"/>
          </a:xfrm>
          <a:prstGeom prst="rect">
            <a:avLst/>
          </a:prstGeom>
        </p:spPr>
      </p:pic>
      <p:sp>
        <p:nvSpPr>
          <p:cNvPr id="7" name="Text Placeholder 3"/>
          <p:cNvSpPr txBox="1">
            <a:spLocks/>
          </p:cNvSpPr>
          <p:nvPr/>
        </p:nvSpPr>
        <p:spPr>
          <a:xfrm>
            <a:off x="1066800" y="4591232"/>
            <a:ext cx="10523658" cy="228600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altLang="en-US" sz="2000" dirty="0">
              <a:solidFill>
                <a:srgbClr val="FF0000"/>
              </a:solidFill>
              <a:latin typeface="Roboto" charset="0"/>
              <a:ea typeface="Roboto" charset="0"/>
              <a:cs typeface="Roboto" charset="0"/>
            </a:endParaRPr>
          </a:p>
        </p:txBody>
      </p:sp>
      <p:sp>
        <p:nvSpPr>
          <p:cNvPr id="11" name="Rectangle 10"/>
          <p:cNvSpPr/>
          <p:nvPr/>
        </p:nvSpPr>
        <p:spPr>
          <a:xfrm>
            <a:off x="1066800" y="1699468"/>
            <a:ext cx="10058400" cy="4524315"/>
          </a:xfrm>
          <a:prstGeom prst="rect">
            <a:avLst/>
          </a:prstGeom>
        </p:spPr>
        <p:txBody>
          <a:bodyPr wrap="square">
            <a:spAutoFit/>
          </a:bodyPr>
          <a:lstStyle/>
          <a:p>
            <a:pPr marL="342900" lvl="0" indent="-342900">
              <a:buFont typeface="Arial" panose="020B0604020202020204" pitchFamily="34" charset="0"/>
              <a:buChar char="•"/>
            </a:pPr>
            <a:r>
              <a:rPr lang="en-US" altLang="en-US" sz="2400" b="1" dirty="0">
                <a:solidFill>
                  <a:srgbClr val="006CA7"/>
                </a:solidFill>
                <a:latin typeface="Helvetica" charset="0"/>
                <a:ea typeface="Helvetica" charset="0"/>
                <a:cs typeface="Helvetica" charset="0"/>
              </a:rPr>
              <a:t>data warehouse: </a:t>
            </a:r>
            <a:r>
              <a:rPr lang="en-US" sz="2400" dirty="0">
                <a:latin typeface="Helvetica" charset="0"/>
                <a:ea typeface="Helvetica" charset="0"/>
                <a:cs typeface="Helvetica" charset="0"/>
              </a:rPr>
              <a:t>A set of databases to support decision-making in an organization.</a:t>
            </a:r>
          </a:p>
          <a:p>
            <a:pPr marL="342900" lvl="0" indent="-342900">
              <a:buFont typeface="Arial" panose="020B0604020202020204" pitchFamily="34" charset="0"/>
              <a:buChar char="•"/>
            </a:pPr>
            <a:r>
              <a:rPr lang="en-US" sz="2400" b="1" dirty="0">
                <a:solidFill>
                  <a:srgbClr val="006CA7"/>
                </a:solidFill>
                <a:latin typeface="Helvetica" charset="0"/>
                <a:ea typeface="Helvetica" charset="0"/>
                <a:cs typeface="Helvetica" charset="0"/>
              </a:rPr>
              <a:t>data mart: </a:t>
            </a:r>
            <a:r>
              <a:rPr lang="en-US" sz="2400" dirty="0">
                <a:latin typeface="Helvetica" charset="0"/>
                <a:ea typeface="Helvetica" charset="0"/>
                <a:cs typeface="Helvetica" charset="0"/>
              </a:rPr>
              <a:t>Database or databases focused on addressing the concerns of a specific problem or business unit</a:t>
            </a:r>
            <a:r>
              <a:rPr lang="en-US" sz="2400" dirty="0" smtClean="0">
                <a:latin typeface="Helvetica" charset="0"/>
                <a:ea typeface="Helvetica" charset="0"/>
                <a:cs typeface="Helvetica" charset="0"/>
              </a:rPr>
              <a:t>.</a:t>
            </a:r>
          </a:p>
          <a:p>
            <a:pPr marL="342900" indent="-342900">
              <a:buFont typeface="Arial" charset="0"/>
              <a:buChar char="•"/>
            </a:pPr>
            <a:r>
              <a:rPr lang="en-US" altLang="en-US" sz="2400" dirty="0">
                <a:latin typeface="Helvetica" panose="020B0604020202020204" pitchFamily="34" charset="0"/>
                <a:ea typeface="Roboto" charset="0"/>
                <a:cs typeface="Helvetica" panose="020B0604020202020204" pitchFamily="34" charset="0"/>
              </a:rPr>
              <a:t>Structured for fast online queries and exploration.</a:t>
            </a:r>
          </a:p>
          <a:p>
            <a:pPr marL="342900" indent="-342900">
              <a:buFont typeface="Arial" charset="0"/>
              <a:buChar char="•"/>
            </a:pPr>
            <a:r>
              <a:rPr lang="en-US" altLang="en-US" sz="2400" dirty="0">
                <a:latin typeface="Helvetica" panose="020B0604020202020204" pitchFamily="34" charset="0"/>
                <a:ea typeface="Roboto" charset="0"/>
                <a:cs typeface="Helvetica" panose="020B0604020202020204" pitchFamily="34" charset="0"/>
              </a:rPr>
              <a:t>Collects data from many different operational systems.</a:t>
            </a:r>
          </a:p>
          <a:p>
            <a:pPr marL="342900" indent="-342900">
              <a:buFont typeface="Arial" charset="0"/>
              <a:buChar char="•"/>
            </a:pPr>
            <a:r>
              <a:rPr lang="en-US" altLang="en-US" sz="2400" dirty="0">
                <a:latin typeface="Helvetica" panose="020B0604020202020204" pitchFamily="34" charset="0"/>
                <a:ea typeface="Roboto" charset="0"/>
                <a:cs typeface="Helvetica" panose="020B0604020202020204" pitchFamily="34" charset="0"/>
              </a:rPr>
              <a:t>Marts and warehouses may contain huge volumes of data.</a:t>
            </a:r>
          </a:p>
          <a:p>
            <a:pPr marL="342900" indent="-342900">
              <a:buFont typeface="Arial" charset="0"/>
              <a:buChar char="•"/>
            </a:pPr>
            <a:r>
              <a:rPr lang="en-US" altLang="en-US" sz="2400" dirty="0">
                <a:latin typeface="Helvetica" panose="020B0604020202020204" pitchFamily="34" charset="0"/>
                <a:ea typeface="Roboto" charset="0"/>
                <a:cs typeface="Helvetica" panose="020B0604020202020204" pitchFamily="34" charset="0"/>
              </a:rPr>
              <a:t>Building large data warehouses can be expensive and time consuming.</a:t>
            </a:r>
          </a:p>
          <a:p>
            <a:pPr marL="342900" indent="-342900">
              <a:buFont typeface="Arial" charset="0"/>
              <a:buChar char="•"/>
            </a:pPr>
            <a:r>
              <a:rPr lang="en-US" altLang="en-US" sz="2400" dirty="0">
                <a:latin typeface="Helvetica" panose="020B0604020202020204" pitchFamily="34" charset="0"/>
                <a:ea typeface="Roboto" charset="0"/>
                <a:cs typeface="Helvetica" panose="020B0604020202020204" pitchFamily="34" charset="0"/>
              </a:rPr>
              <a:t>Large-scale data analytics projects should build on visions with business-focused objectives.</a:t>
            </a:r>
          </a:p>
          <a:p>
            <a:pPr marL="342900" lvl="0" indent="-342900">
              <a:buFont typeface="Arial" panose="020B0604020202020204" pitchFamily="34" charset="0"/>
              <a:buChar char="•"/>
            </a:pPr>
            <a:endParaRPr lang="en-US" sz="2400" b="1" dirty="0">
              <a:solidFill>
                <a:srgbClr val="006CA7"/>
              </a:solidFill>
              <a:latin typeface="Helvetica" charset="0"/>
              <a:ea typeface="Helvetica" charset="0"/>
              <a:cs typeface="Helvetica" charset="0"/>
            </a:endParaRPr>
          </a:p>
        </p:txBody>
      </p:sp>
    </p:spTree>
    <p:extLst>
      <p:ext uri="{BB962C8B-B14F-4D97-AF65-F5344CB8AC3E}">
        <p14:creationId xmlns:p14="http://schemas.microsoft.com/office/powerpoint/2010/main" val="1268921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5860" y="575502"/>
            <a:ext cx="535965" cy="535965"/>
          </a:xfrm>
          <a:prstGeom prst="rect">
            <a:avLst/>
          </a:prstGeom>
        </p:spPr>
      </p:pic>
      <p:sp>
        <p:nvSpPr>
          <p:cNvPr id="7" name="Content Placeholder 2"/>
          <p:cNvSpPr txBox="1">
            <a:spLocks/>
          </p:cNvSpPr>
          <p:nvPr/>
        </p:nvSpPr>
        <p:spPr>
          <a:xfrm>
            <a:off x="1066800" y="1699468"/>
            <a:ext cx="10058400" cy="432552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tLang="en-US" sz="2400" dirty="0">
                <a:latin typeface="Helvetica" panose="020B0604020202020204" pitchFamily="34" charset="0"/>
                <a:ea typeface="Roboto" charset="0"/>
                <a:cs typeface="Helvetica" panose="020B0604020202020204" pitchFamily="34" charset="0"/>
              </a:rPr>
              <a:t>Firms can address the broader issues needed to design, develop, deploy, and maintain its system through data:</a:t>
            </a:r>
          </a:p>
          <a:p>
            <a:pPr lvl="1"/>
            <a:r>
              <a:rPr lang="en-US" altLang="en-US" sz="2000" dirty="0">
                <a:latin typeface="Helvetica" panose="020B0604020202020204" pitchFamily="34" charset="0"/>
                <a:ea typeface="Roboto" charset="0"/>
                <a:cs typeface="Helvetica" panose="020B0604020202020204" pitchFamily="34" charset="0"/>
              </a:rPr>
              <a:t>Relevance</a:t>
            </a:r>
          </a:p>
          <a:p>
            <a:pPr lvl="1"/>
            <a:r>
              <a:rPr lang="en-US" altLang="en-US" sz="2000" dirty="0">
                <a:latin typeface="Helvetica" panose="020B0604020202020204" pitchFamily="34" charset="0"/>
                <a:ea typeface="Roboto" charset="0"/>
                <a:cs typeface="Helvetica" panose="020B0604020202020204" pitchFamily="34" charset="0"/>
              </a:rPr>
              <a:t>Sourcing</a:t>
            </a:r>
          </a:p>
          <a:p>
            <a:pPr lvl="1"/>
            <a:r>
              <a:rPr lang="en-US" altLang="en-US" sz="2000" dirty="0">
                <a:latin typeface="Helvetica" panose="020B0604020202020204" pitchFamily="34" charset="0"/>
                <a:ea typeface="Roboto" charset="0"/>
                <a:cs typeface="Helvetica" panose="020B0604020202020204" pitchFamily="34" charset="0"/>
              </a:rPr>
              <a:t>Quantity and quality</a:t>
            </a:r>
          </a:p>
          <a:p>
            <a:pPr lvl="1"/>
            <a:r>
              <a:rPr lang="en-US" altLang="en-US" sz="2000" dirty="0">
                <a:latin typeface="Helvetica" panose="020B0604020202020204" pitchFamily="34" charset="0"/>
                <a:ea typeface="Roboto" charset="0"/>
                <a:cs typeface="Helvetica" panose="020B0604020202020204" pitchFamily="34" charset="0"/>
              </a:rPr>
              <a:t>Hosting</a:t>
            </a:r>
          </a:p>
          <a:p>
            <a:pPr lvl="1"/>
            <a:r>
              <a:rPr lang="en-US" altLang="en-US" sz="2000" dirty="0">
                <a:latin typeface="Helvetica" panose="020B0604020202020204" pitchFamily="34" charset="0"/>
                <a:ea typeface="Roboto" charset="0"/>
                <a:cs typeface="Helvetica" panose="020B0604020202020204" pitchFamily="34" charset="0"/>
              </a:rPr>
              <a:t>Governance</a:t>
            </a:r>
          </a:p>
          <a:p>
            <a:endParaRPr lang="en-US" altLang="en-US" sz="2000" dirty="0">
              <a:latin typeface="Roboto" charset="0"/>
              <a:ea typeface="Roboto" charset="0"/>
              <a:cs typeface="Roboto" charset="0"/>
            </a:endParaRPr>
          </a:p>
        </p:txBody>
      </p:sp>
      <p:sp>
        <p:nvSpPr>
          <p:cNvPr id="10" name="Title 9"/>
          <p:cNvSpPr>
            <a:spLocks noGrp="1"/>
          </p:cNvSpPr>
          <p:nvPr>
            <p:ph type="ctrTitle" idx="4294967295"/>
          </p:nvPr>
        </p:nvSpPr>
        <p:spPr>
          <a:xfrm>
            <a:off x="1839913" y="384047"/>
            <a:ext cx="9285287" cy="978729"/>
          </a:xfrm>
          <a:prstGeom prst="rect">
            <a:avLst/>
          </a:prstGeom>
        </p:spPr>
        <p:txBody>
          <a:bodyPr wrap="square">
            <a:spAutoFit/>
          </a:bodyPr>
          <a:lstStyle/>
          <a:p>
            <a:r>
              <a:rPr lang="en-US" sz="3200" dirty="0">
                <a:latin typeface="Helvetica" panose="020B0604020202020204" pitchFamily="34" charset="0"/>
                <a:ea typeface="Roboto" charset="0"/>
                <a:cs typeface="Helvetica" panose="020B0604020202020204" pitchFamily="34" charset="0"/>
              </a:rPr>
              <a:t>Data Warehouses, Data Marts, Data Lakes, and the </a:t>
            </a:r>
            <a:r>
              <a:rPr lang="en-US" sz="3200" dirty="0" smtClean="0">
                <a:latin typeface="Helvetica" panose="020B0604020202020204" pitchFamily="34" charset="0"/>
                <a:ea typeface="Roboto" charset="0"/>
                <a:cs typeface="Helvetica" panose="020B0604020202020204" pitchFamily="34" charset="0"/>
              </a:rPr>
              <a:t>Technology </a:t>
            </a:r>
            <a:r>
              <a:rPr lang="en-US" sz="3200" dirty="0">
                <a:latin typeface="Helvetica" panose="020B0604020202020204" pitchFamily="34" charset="0"/>
                <a:ea typeface="Roboto" charset="0"/>
                <a:cs typeface="Helvetica" panose="020B0604020202020204" pitchFamily="34" charset="0"/>
              </a:rPr>
              <a:t>Behind “Big Data” (cont’d)</a:t>
            </a:r>
            <a:endParaRPr lang="en-US" sz="3200" dirty="0"/>
          </a:p>
        </p:txBody>
      </p:sp>
    </p:spTree>
    <p:extLst>
      <p:ext uri="{BB962C8B-B14F-4D97-AF65-F5344CB8AC3E}">
        <p14:creationId xmlns:p14="http://schemas.microsoft.com/office/powerpoint/2010/main" val="692224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03727" y="384706"/>
            <a:ext cx="9421473" cy="65094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smtClean="0">
                <a:latin typeface="Helvetica" panose="020B0604020202020204" pitchFamily="34" charset="0"/>
                <a:ea typeface="Roboto" charset="0"/>
                <a:cs typeface="Helvetica" panose="020B0604020202020204" pitchFamily="34" charset="0"/>
              </a:rPr>
              <a:t>Figure 15.4: Information </a:t>
            </a:r>
            <a:r>
              <a:rPr lang="en-US" sz="3200" dirty="0">
                <a:latin typeface="Helvetica" panose="020B0604020202020204" pitchFamily="34" charset="0"/>
                <a:ea typeface="Roboto" charset="0"/>
                <a:cs typeface="Helvetica" panose="020B0604020202020204" pitchFamily="34" charset="0"/>
              </a:rPr>
              <a:t>Systems for Operations and Analysis</a:t>
            </a:r>
          </a:p>
        </p:txBody>
      </p:sp>
      <p:cxnSp>
        <p:nvCxnSpPr>
          <p:cNvPr id="6" name="Straight Connector 5"/>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9230" y="575502"/>
            <a:ext cx="535965" cy="535965"/>
          </a:xfrm>
          <a:prstGeom prst="rect">
            <a:avLst/>
          </a:prstGeom>
        </p:spPr>
      </p:pic>
      <p:pic>
        <p:nvPicPr>
          <p:cNvPr id="2" name="Picture 1">
            <a:extLst>
              <a:ext uri="{FF2B5EF4-FFF2-40B4-BE49-F238E27FC236}">
                <a16:creationId xmlns="" xmlns:a16="http://schemas.microsoft.com/office/drawing/2014/main" id="{A3FC01AF-DA48-404A-A8F7-158C28EE74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5357" y="1598459"/>
            <a:ext cx="5641286" cy="5150455"/>
          </a:xfrm>
          <a:prstGeom prst="rect">
            <a:avLst/>
          </a:prstGeom>
        </p:spPr>
      </p:pic>
    </p:spTree>
    <p:extLst>
      <p:ext uri="{BB962C8B-B14F-4D97-AF65-F5344CB8AC3E}">
        <p14:creationId xmlns:p14="http://schemas.microsoft.com/office/powerpoint/2010/main" val="913938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699468"/>
            <a:ext cx="10058400" cy="4380994"/>
          </a:xfrm>
        </p:spPr>
        <p:txBody>
          <a:bodyPr>
            <a:normAutofit lnSpcReduction="10000"/>
          </a:bodyPr>
          <a:lstStyle/>
          <a:p>
            <a:pPr>
              <a:defRPr/>
            </a:pPr>
            <a:r>
              <a:rPr lang="en-US" sz="2400" dirty="0">
                <a:latin typeface="Helvetica" panose="020B0604020202020204" pitchFamily="34" charset="0"/>
                <a:ea typeface="Roboto" charset="0"/>
                <a:cs typeface="Helvetica" panose="020B0604020202020204" pitchFamily="34" charset="0"/>
              </a:rPr>
              <a:t>It’s the three Vs of “Big Data”—volume, velocity, and variety—that distinguish it from conventional data analysis problems and require a new breed of technology.</a:t>
            </a:r>
          </a:p>
          <a:p>
            <a:pPr>
              <a:defRPr/>
            </a:pPr>
            <a:r>
              <a:rPr lang="en-US" sz="2400" b="1" dirty="0">
                <a:solidFill>
                  <a:srgbClr val="006CA7"/>
                </a:solidFill>
                <a:latin typeface="Helvetica" panose="020B0604020202020204" pitchFamily="34" charset="0"/>
                <a:ea typeface="Roboto" charset="0"/>
                <a:cs typeface="Helvetica" panose="020B0604020202020204" pitchFamily="34" charset="0"/>
              </a:rPr>
              <a:t>data lake</a:t>
            </a:r>
            <a:r>
              <a:rPr lang="en-US" sz="2400" dirty="0">
                <a:latin typeface="Helvetica" panose="020B0604020202020204" pitchFamily="34" charset="0"/>
                <a:ea typeface="Roboto" charset="0"/>
                <a:cs typeface="Helvetica" panose="020B0604020202020204" pitchFamily="34" charset="0"/>
              </a:rPr>
              <a:t>: a catch-all term for storage and access technologies used in Big </a:t>
            </a:r>
            <a:r>
              <a:rPr lang="en-US" sz="2400" dirty="0" smtClean="0">
                <a:latin typeface="Helvetica" panose="020B0604020202020204" pitchFamily="34" charset="0"/>
                <a:ea typeface="Roboto" charset="0"/>
                <a:cs typeface="Helvetica" panose="020B0604020202020204" pitchFamily="34" charset="0"/>
              </a:rPr>
              <a:t>Data</a:t>
            </a:r>
            <a:endParaRPr lang="en-US" sz="2400" dirty="0">
              <a:latin typeface="Helvetica" panose="020B0604020202020204" pitchFamily="34" charset="0"/>
              <a:ea typeface="Roboto" charset="0"/>
              <a:cs typeface="Helvetica" panose="020B0604020202020204" pitchFamily="34" charset="0"/>
            </a:endParaRPr>
          </a:p>
          <a:p>
            <a:pPr>
              <a:defRPr/>
            </a:pPr>
            <a:r>
              <a:rPr lang="en-US" sz="2400" b="1" dirty="0">
                <a:solidFill>
                  <a:srgbClr val="006CA7"/>
                </a:solidFill>
                <a:latin typeface="Helvetica" panose="020B0604020202020204" pitchFamily="34" charset="0"/>
                <a:ea typeface="Roboto" charset="0"/>
                <a:cs typeface="Helvetica" panose="020B0604020202020204" pitchFamily="34" charset="0"/>
              </a:rPr>
              <a:t>Hadoop</a:t>
            </a:r>
            <a:r>
              <a:rPr lang="en-US" sz="2400" dirty="0">
                <a:latin typeface="Helvetica" panose="020B0604020202020204" pitchFamily="34" charset="0"/>
                <a:ea typeface="Roboto" charset="0"/>
                <a:cs typeface="Helvetica" panose="020B0604020202020204" pitchFamily="34" charset="0"/>
              </a:rPr>
              <a:t>: a set of mostly open-source tools to manage massive amounts of unstructured data for storage, extraction, and computation</a:t>
            </a:r>
          </a:p>
          <a:p>
            <a:pPr>
              <a:defRPr/>
            </a:pPr>
            <a:r>
              <a:rPr lang="en-US" sz="2400" dirty="0">
                <a:latin typeface="Helvetica" panose="020B0604020202020204" pitchFamily="34" charset="0"/>
                <a:ea typeface="Roboto" charset="0"/>
                <a:cs typeface="Helvetica" panose="020B0604020202020204" pitchFamily="34" charset="0"/>
              </a:rPr>
              <a:t>Advantages:</a:t>
            </a:r>
          </a:p>
          <a:p>
            <a:pPr lvl="1">
              <a:defRPr/>
            </a:pPr>
            <a:r>
              <a:rPr lang="en-US" dirty="0">
                <a:latin typeface="Helvetica" panose="020B0604020202020204" pitchFamily="34" charset="0"/>
                <a:ea typeface="Roboto" charset="0"/>
                <a:cs typeface="Helvetica" panose="020B0604020202020204" pitchFamily="34" charset="0"/>
              </a:rPr>
              <a:t>Flexibility</a:t>
            </a:r>
          </a:p>
          <a:p>
            <a:pPr lvl="1">
              <a:defRPr/>
            </a:pPr>
            <a:r>
              <a:rPr lang="en-US" dirty="0">
                <a:latin typeface="Helvetica" panose="020B0604020202020204" pitchFamily="34" charset="0"/>
                <a:ea typeface="Roboto" charset="0"/>
                <a:cs typeface="Helvetica" panose="020B0604020202020204" pitchFamily="34" charset="0"/>
              </a:rPr>
              <a:t>Scalability</a:t>
            </a:r>
          </a:p>
          <a:p>
            <a:pPr lvl="1">
              <a:defRPr/>
            </a:pPr>
            <a:r>
              <a:rPr lang="en-US" dirty="0">
                <a:latin typeface="Helvetica" panose="020B0604020202020204" pitchFamily="34" charset="0"/>
                <a:ea typeface="Roboto" charset="0"/>
                <a:cs typeface="Helvetica" panose="020B0604020202020204" pitchFamily="34" charset="0"/>
              </a:rPr>
              <a:t>Cost effectiveness</a:t>
            </a:r>
          </a:p>
          <a:p>
            <a:pPr lvl="1">
              <a:defRPr/>
            </a:pPr>
            <a:r>
              <a:rPr lang="en-US" dirty="0">
                <a:latin typeface="Helvetica" panose="020B0604020202020204" pitchFamily="34" charset="0"/>
                <a:ea typeface="Roboto" charset="0"/>
                <a:cs typeface="Helvetica" panose="020B0604020202020204" pitchFamily="34" charset="0"/>
              </a:rPr>
              <a:t>Fault tolerance</a:t>
            </a:r>
          </a:p>
          <a:p>
            <a:pPr marL="0" indent="0">
              <a:buNone/>
              <a:defRPr/>
            </a:pPr>
            <a:endParaRPr lang="en-US" dirty="0">
              <a:latin typeface="Roboto" charset="0"/>
              <a:ea typeface="Roboto" charset="0"/>
              <a:cs typeface="Roboto" charset="0"/>
            </a:endParaRPr>
          </a:p>
        </p:txBody>
      </p:sp>
      <p:sp>
        <p:nvSpPr>
          <p:cNvPr id="7" name="Title 1"/>
          <p:cNvSpPr txBox="1">
            <a:spLocks/>
          </p:cNvSpPr>
          <p:nvPr/>
        </p:nvSpPr>
        <p:spPr>
          <a:xfrm>
            <a:off x="1840358" y="383412"/>
            <a:ext cx="9284842" cy="74529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ea typeface="Roboto" charset="0"/>
                <a:cs typeface="Helvetica" panose="020B0604020202020204" pitchFamily="34" charset="0"/>
              </a:rPr>
              <a:t>Big Insights from Big Data: Data Lakes, Hadoop and Related Technologies</a:t>
            </a:r>
          </a:p>
        </p:txBody>
      </p:sp>
      <p:cxnSp>
        <p:nvCxnSpPr>
          <p:cNvPr id="8" name="Straight Connector 7"/>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5860" y="575502"/>
            <a:ext cx="535965" cy="535965"/>
          </a:xfrm>
          <a:prstGeom prst="rect">
            <a:avLst/>
          </a:prstGeom>
        </p:spPr>
      </p:pic>
      <p:pic>
        <p:nvPicPr>
          <p:cNvPr id="2" name="Picture 1">
            <a:extLst>
              <a:ext uri="{FF2B5EF4-FFF2-40B4-BE49-F238E27FC236}">
                <a16:creationId xmlns="" xmlns:a16="http://schemas.microsoft.com/office/drawing/2014/main" id="{134211D3-32AE-9B49-981B-2EEF5C6C2BFA}"/>
              </a:ext>
            </a:extLst>
          </p:cNvPr>
          <p:cNvPicPr>
            <a:picLocks noChangeAspect="1"/>
          </p:cNvPicPr>
          <p:nvPr/>
        </p:nvPicPr>
        <p:blipFill>
          <a:blip r:embed="rId3"/>
          <a:stretch>
            <a:fillRect/>
          </a:stretch>
        </p:blipFill>
        <p:spPr>
          <a:xfrm>
            <a:off x="6235446" y="4363427"/>
            <a:ext cx="4889754" cy="1261872"/>
          </a:xfrm>
          <a:prstGeom prst="rect">
            <a:avLst/>
          </a:prstGeom>
        </p:spPr>
      </p:pic>
    </p:spTree>
    <p:extLst>
      <p:ext uri="{BB962C8B-B14F-4D97-AF65-F5344CB8AC3E}">
        <p14:creationId xmlns:p14="http://schemas.microsoft.com/office/powerpoint/2010/main" val="694124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149600"/>
            <a:ext cx="12192000" cy="2859314"/>
          </a:xfrm>
          <a:prstGeom prst="rect">
            <a:avLst/>
          </a:prstGeom>
          <a:solidFill>
            <a:srgbClr val="006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0" y="2304856"/>
            <a:ext cx="6874933" cy="1107996"/>
          </a:xfrm>
          <a:prstGeom prst="rect">
            <a:avLst/>
          </a:prstGeom>
          <a:noFill/>
        </p:spPr>
        <p:txBody>
          <a:bodyPr wrap="square" rtlCol="0">
            <a:spAutoFit/>
          </a:bodyPr>
          <a:lstStyle/>
          <a:p>
            <a:r>
              <a:rPr lang="en-US" sz="6600" b="1" dirty="0">
                <a:solidFill>
                  <a:srgbClr val="006CA7"/>
                </a:solidFill>
                <a:latin typeface="Helvetica" charset="0"/>
                <a:ea typeface="Helvetica" charset="0"/>
                <a:cs typeface="Helvetica" charset="0"/>
              </a:rPr>
              <a:t>CHAPTER 15</a:t>
            </a:r>
          </a:p>
        </p:txBody>
      </p:sp>
      <p:sp>
        <p:nvSpPr>
          <p:cNvPr id="6" name="TextBox 5"/>
          <p:cNvSpPr txBox="1"/>
          <p:nvPr/>
        </p:nvSpPr>
        <p:spPr>
          <a:xfrm>
            <a:off x="232108" y="3193844"/>
            <a:ext cx="11907346" cy="2308324"/>
          </a:xfrm>
          <a:prstGeom prst="rect">
            <a:avLst/>
          </a:prstGeom>
          <a:noFill/>
        </p:spPr>
        <p:txBody>
          <a:bodyPr wrap="square" rtlCol="0">
            <a:spAutoFit/>
          </a:bodyPr>
          <a:lstStyle/>
          <a:p>
            <a:r>
              <a:rPr lang="en-US" altLang="en-US" sz="4800" dirty="0">
                <a:solidFill>
                  <a:schemeClr val="bg1"/>
                </a:solidFill>
                <a:latin typeface="Helvetica" charset="0"/>
                <a:ea typeface="Helvetica" charset="0"/>
                <a:cs typeface="Helvetica" charset="0"/>
              </a:rPr>
              <a:t>Data and Competitive Advantage: Databases, Analytics, AI and </a:t>
            </a:r>
            <a:br>
              <a:rPr lang="en-US" altLang="en-US" sz="4800" dirty="0">
                <a:solidFill>
                  <a:schemeClr val="bg1"/>
                </a:solidFill>
                <a:latin typeface="Helvetica" charset="0"/>
                <a:ea typeface="Helvetica" charset="0"/>
                <a:cs typeface="Helvetica" charset="0"/>
              </a:rPr>
            </a:br>
            <a:r>
              <a:rPr lang="en-US" altLang="en-US" sz="4800" dirty="0">
                <a:solidFill>
                  <a:schemeClr val="bg1"/>
                </a:solidFill>
                <a:latin typeface="Helvetica" charset="0"/>
                <a:ea typeface="Helvetica" charset="0"/>
                <a:cs typeface="Helvetica" charset="0"/>
              </a:rPr>
              <a:t>Machine Learning</a:t>
            </a:r>
          </a:p>
        </p:txBody>
      </p:sp>
    </p:spTree>
    <p:extLst>
      <p:ext uri="{BB962C8B-B14F-4D97-AF65-F5344CB8AC3E}">
        <p14:creationId xmlns:p14="http://schemas.microsoft.com/office/powerpoint/2010/main" val="737147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txBox="1">
            <a:spLocks/>
          </p:cNvSpPr>
          <p:nvPr/>
        </p:nvSpPr>
        <p:spPr>
          <a:xfrm>
            <a:off x="1066800" y="1739429"/>
            <a:ext cx="10058400" cy="245632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b="1" dirty="0">
                <a:solidFill>
                  <a:srgbClr val="006CA7"/>
                </a:solidFill>
                <a:latin typeface="Helvetica" panose="020B0604020202020204" pitchFamily="34" charset="0"/>
                <a:ea typeface="Roboto" charset="0"/>
                <a:cs typeface="Helvetica" panose="020B0604020202020204" pitchFamily="34" charset="0"/>
              </a:rPr>
              <a:t>E-discovery: </a:t>
            </a:r>
            <a:r>
              <a:rPr lang="en-US" sz="2400" dirty="0">
                <a:latin typeface="Helvetica" panose="020B0604020202020204" pitchFamily="34" charset="0"/>
                <a:ea typeface="Helvetica" charset="0"/>
                <a:cs typeface="Helvetica" panose="020B0604020202020204" pitchFamily="34" charset="0"/>
              </a:rPr>
              <a:t>Identifying and retrieving relevant electronic information to support litigation efforts.</a:t>
            </a:r>
            <a:endParaRPr lang="en-US" sz="2400" b="1" dirty="0">
              <a:solidFill>
                <a:srgbClr val="006CA7"/>
              </a:solidFill>
              <a:latin typeface="Helvetica" panose="020B0604020202020204" pitchFamily="34" charset="0"/>
              <a:ea typeface="Roboto" charset="0"/>
              <a:cs typeface="Helvetica" panose="020B0604020202020204" pitchFamily="34" charset="0"/>
            </a:endParaRPr>
          </a:p>
          <a:p>
            <a:r>
              <a:rPr lang="en-US" sz="2400" dirty="0">
                <a:latin typeface="Helvetica" panose="020B0604020202020204" pitchFamily="34" charset="0"/>
                <a:ea typeface="Roboto" charset="0"/>
                <a:cs typeface="Helvetica" panose="020B0604020202020204" pitchFamily="34" charset="0"/>
              </a:rPr>
              <a:t>Sometimes the law requires organizations to dive into their electronic records. </a:t>
            </a:r>
          </a:p>
          <a:p>
            <a:r>
              <a:rPr lang="en-US" altLang="en-US" sz="2400" dirty="0">
                <a:latin typeface="Helvetica" panose="020B0604020202020204" pitchFamily="34" charset="0"/>
                <a:ea typeface="Roboto" charset="0"/>
                <a:cs typeface="Helvetica" panose="020B0604020202020204" pitchFamily="34" charset="0"/>
              </a:rPr>
              <a:t>Firm should account for it in its archiving and data storage plans.</a:t>
            </a:r>
          </a:p>
          <a:p>
            <a:r>
              <a:rPr lang="en-US" altLang="en-US" sz="2400" dirty="0">
                <a:latin typeface="Helvetica" panose="020B0604020202020204" pitchFamily="34" charset="0"/>
                <a:ea typeface="Roboto" charset="0"/>
                <a:cs typeface="Helvetica" panose="020B0604020202020204" pitchFamily="34" charset="0"/>
              </a:rPr>
              <a:t>Data can be used later and therefore should be stored in order.</a:t>
            </a:r>
          </a:p>
          <a:p>
            <a:r>
              <a:rPr lang="en-US" altLang="en-US" sz="2400" dirty="0">
                <a:latin typeface="Helvetica" panose="020B0604020202020204" pitchFamily="34" charset="0"/>
                <a:ea typeface="Roboto" charset="0"/>
                <a:cs typeface="Helvetica" panose="020B0604020202020204" pitchFamily="34" charset="0"/>
              </a:rPr>
              <a:t>Unlike analytics that promise a boost to the bottom line, there’s no profit in complying with a judge’s order—it’s just a sunk cost.</a:t>
            </a:r>
          </a:p>
          <a:p>
            <a:r>
              <a:rPr lang="en-US" altLang="en-US" sz="2400" dirty="0">
                <a:latin typeface="Helvetica" panose="020B0604020202020204" pitchFamily="34" charset="0"/>
                <a:ea typeface="Roboto" charset="0"/>
                <a:cs typeface="Helvetica" panose="020B0604020202020204" pitchFamily="34" charset="0"/>
              </a:rPr>
              <a:t>But organizations can be compelled by court order to scavenge their bits, and the cost to uncover difficult-to-access data can be significant, if not planned for in advance.</a:t>
            </a:r>
          </a:p>
          <a:p>
            <a:endParaRPr lang="en-US" altLang="en-US" sz="2400" dirty="0">
              <a:latin typeface="Helvetica" panose="020B0604020202020204" pitchFamily="34" charset="0"/>
              <a:ea typeface="Roboto" charset="0"/>
              <a:cs typeface="Helvetica" panose="020B0604020202020204" pitchFamily="34" charset="0"/>
            </a:endParaRPr>
          </a:p>
          <a:p>
            <a:endParaRPr lang="en-US" altLang="en-US" sz="2400" dirty="0">
              <a:latin typeface="Helvetica" panose="020B0604020202020204" pitchFamily="34" charset="0"/>
              <a:ea typeface="Roboto" charset="0"/>
              <a:cs typeface="Helvetica" panose="020B0604020202020204" pitchFamily="34" charset="0"/>
            </a:endParaRPr>
          </a:p>
        </p:txBody>
      </p:sp>
      <p:sp>
        <p:nvSpPr>
          <p:cNvPr id="3" name="Title 1"/>
          <p:cNvSpPr txBox="1">
            <a:spLocks/>
          </p:cNvSpPr>
          <p:nvPr/>
        </p:nvSpPr>
        <p:spPr>
          <a:xfrm>
            <a:off x="1840358" y="625336"/>
            <a:ext cx="9284842" cy="69532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ea typeface="Roboto" charset="0"/>
                <a:cs typeface="Helvetica" panose="020B0604020202020204" pitchFamily="34" charset="0"/>
              </a:rPr>
              <a:t>E-discovery: Supporting Legal Inquiries</a:t>
            </a:r>
          </a:p>
        </p:txBody>
      </p:sp>
      <p:cxnSp>
        <p:nvCxnSpPr>
          <p:cNvPr id="4" name="Straight Connector 3"/>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5860" y="575502"/>
            <a:ext cx="535965" cy="535965"/>
          </a:xfrm>
          <a:prstGeom prst="rect">
            <a:avLst/>
          </a:prstGeom>
        </p:spPr>
      </p:pic>
    </p:spTree>
    <p:extLst>
      <p:ext uri="{BB962C8B-B14F-4D97-AF65-F5344CB8AC3E}">
        <p14:creationId xmlns:p14="http://schemas.microsoft.com/office/powerpoint/2010/main" val="1209645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D8299C-8240-2C43-8755-21AF5E23149B}"/>
              </a:ext>
            </a:extLst>
          </p:cNvPr>
          <p:cNvSpPr txBox="1">
            <a:spLocks/>
          </p:cNvSpPr>
          <p:nvPr/>
        </p:nvSpPr>
        <p:spPr>
          <a:xfrm>
            <a:off x="1840358" y="384706"/>
            <a:ext cx="9284842" cy="81221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ea typeface="Roboto" charset="0"/>
                <a:cs typeface="Helvetica" panose="020B0604020202020204" pitchFamily="34" charset="0"/>
              </a:rPr>
              <a:t>Serverless Computing: Can Someone Else Manage This Complexity?</a:t>
            </a:r>
          </a:p>
        </p:txBody>
      </p:sp>
      <p:cxnSp>
        <p:nvCxnSpPr>
          <p:cNvPr id="3" name="Straight Connector 2">
            <a:extLst>
              <a:ext uri="{FF2B5EF4-FFF2-40B4-BE49-F238E27FC236}">
                <a16:creationId xmlns="" xmlns:a16="http://schemas.microsoft.com/office/drawing/2014/main" id="{EEFF22F5-9F5A-9348-B9C0-5EF75F60CED1}"/>
              </a:ext>
            </a:extLst>
          </p:cNvPr>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4" name="Picture 3">
            <a:extLst>
              <a:ext uri="{FF2B5EF4-FFF2-40B4-BE49-F238E27FC236}">
                <a16:creationId xmlns="" xmlns:a16="http://schemas.microsoft.com/office/drawing/2014/main" id="{F3331CF7-B808-744C-89FB-7AD1BE855A0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5860" y="575502"/>
            <a:ext cx="535965" cy="535965"/>
          </a:xfrm>
          <a:prstGeom prst="rect">
            <a:avLst/>
          </a:prstGeom>
        </p:spPr>
      </p:pic>
      <p:sp>
        <p:nvSpPr>
          <p:cNvPr id="5" name="Text Placeholder 3">
            <a:extLst>
              <a:ext uri="{FF2B5EF4-FFF2-40B4-BE49-F238E27FC236}">
                <a16:creationId xmlns="" xmlns:a16="http://schemas.microsoft.com/office/drawing/2014/main" id="{CBB59B34-26D4-BB4A-92EA-1FE305A9BFF8}"/>
              </a:ext>
            </a:extLst>
          </p:cNvPr>
          <p:cNvSpPr txBox="1">
            <a:spLocks/>
          </p:cNvSpPr>
          <p:nvPr/>
        </p:nvSpPr>
        <p:spPr>
          <a:xfrm>
            <a:off x="1066800" y="1739428"/>
            <a:ext cx="10058400" cy="4746427"/>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tLang="en-US" sz="2400" b="1" dirty="0">
                <a:solidFill>
                  <a:srgbClr val="006CA7"/>
                </a:solidFill>
                <a:latin typeface="Helvetica" panose="020B0604020202020204" pitchFamily="34" charset="0"/>
                <a:ea typeface="Roboto" charset="0"/>
                <a:cs typeface="Helvetica" panose="020B0604020202020204" pitchFamily="34" charset="0"/>
              </a:rPr>
              <a:t>serverless</a:t>
            </a:r>
            <a:r>
              <a:rPr lang="en-US" altLang="en-US" sz="2400" dirty="0">
                <a:latin typeface="Helvetica" panose="020B0604020202020204" pitchFamily="34" charset="0"/>
                <a:ea typeface="Roboto" charset="0"/>
                <a:cs typeface="Helvetica" panose="020B0604020202020204" pitchFamily="34" charset="0"/>
              </a:rPr>
              <a:t>: a type of cloud computing where a third-party vendor manages servers, replication, fault-tolerance, computing scalability, and certain aspects of security.</a:t>
            </a:r>
          </a:p>
          <a:p>
            <a:r>
              <a:rPr lang="en-US" altLang="en-US" sz="2400" dirty="0">
                <a:latin typeface="Helvetica" panose="020B0604020202020204" pitchFamily="34" charset="0"/>
                <a:ea typeface="Roboto" charset="0"/>
                <a:cs typeface="Helvetica" panose="020B0604020202020204" pitchFamily="34" charset="0"/>
              </a:rPr>
              <a:t>The costly care and feeding of a firm’s technology infrastructure is often referred to as </a:t>
            </a:r>
            <a:r>
              <a:rPr lang="en-US" altLang="en-US" sz="2400" b="1" dirty="0">
                <a:solidFill>
                  <a:srgbClr val="006CA7"/>
                </a:solidFill>
                <a:latin typeface="Helvetica" panose="020B0604020202020204" pitchFamily="34" charset="0"/>
                <a:ea typeface="Roboto" charset="0"/>
                <a:cs typeface="Helvetica" panose="020B0604020202020204" pitchFamily="34" charset="0"/>
              </a:rPr>
              <a:t>DevOps</a:t>
            </a:r>
            <a:r>
              <a:rPr lang="en-US" altLang="en-US" sz="2400" dirty="0">
                <a:latin typeface="Helvetica" panose="020B0604020202020204" pitchFamily="34" charset="0"/>
                <a:ea typeface="Roboto" charset="0"/>
                <a:cs typeface="Helvetica" panose="020B0604020202020204" pitchFamily="34" charset="0"/>
              </a:rPr>
              <a:t> for “development operations.”</a:t>
            </a:r>
          </a:p>
          <a:p>
            <a:r>
              <a:rPr lang="en-US" altLang="en-US" sz="2400" dirty="0">
                <a:latin typeface="Helvetica" panose="020B0604020202020204" pitchFamily="34" charset="0"/>
                <a:ea typeface="Roboto" charset="0"/>
                <a:cs typeface="Helvetica" panose="020B0604020202020204" pitchFamily="34" charset="0"/>
              </a:rPr>
              <a:t>With less complexity, offerings can be created and delivered very quickly but can tie an organization into a proprietary technology only supported by that single firm. </a:t>
            </a:r>
          </a:p>
          <a:p>
            <a:r>
              <a:rPr lang="en-US" altLang="en-US" sz="2400" dirty="0">
                <a:latin typeface="Helvetica" panose="020B0604020202020204" pitchFamily="34" charset="0"/>
                <a:ea typeface="Roboto" charset="0"/>
                <a:cs typeface="Helvetica" panose="020B0604020202020204" pitchFamily="34" charset="0"/>
              </a:rPr>
              <a:t>More complex “roll-your-own” offerings using a basket of Hadoop-related or other technologies would be preferred by organizations when more control in managing all aspects of technology is needed and firms have the resources to provide this kind of support.</a:t>
            </a:r>
          </a:p>
          <a:p>
            <a:endParaRPr lang="en-US" altLang="en-US" sz="2400" dirty="0">
              <a:latin typeface="Helvetica" panose="020B0604020202020204" pitchFamily="34" charset="0"/>
              <a:ea typeface="Roboto" charset="0"/>
              <a:cs typeface="Helvetica" panose="020B0604020202020204" pitchFamily="34" charset="0"/>
            </a:endParaRPr>
          </a:p>
          <a:p>
            <a:endParaRPr lang="en-US" altLang="en-US" sz="2400" dirty="0">
              <a:latin typeface="Helvetica" panose="020B0604020202020204" pitchFamily="34" charset="0"/>
              <a:ea typeface="Roboto" charset="0"/>
              <a:cs typeface="Helvetica" panose="020B0604020202020204" pitchFamily="34" charset="0"/>
            </a:endParaRPr>
          </a:p>
          <a:p>
            <a:endParaRPr lang="en-US" altLang="en-US" sz="2400" dirty="0">
              <a:latin typeface="Helvetica" panose="020B0604020202020204" pitchFamily="34" charset="0"/>
              <a:ea typeface="Roboto" charset="0"/>
              <a:cs typeface="Helvetica" panose="020B0604020202020204" pitchFamily="34" charset="0"/>
            </a:endParaRPr>
          </a:p>
          <a:p>
            <a:endParaRPr lang="en-US" altLang="en-US" sz="2400" dirty="0">
              <a:latin typeface="Helvetica" panose="020B0604020202020204" pitchFamily="34" charset="0"/>
              <a:ea typeface="Roboto" charset="0"/>
              <a:cs typeface="Helvetica" panose="020B0604020202020204" pitchFamily="34" charset="0"/>
            </a:endParaRPr>
          </a:p>
          <a:p>
            <a:endParaRPr lang="en-US" altLang="en-US" sz="2400" dirty="0">
              <a:latin typeface="Helvetica" panose="020B0604020202020204" pitchFamily="34" charset="0"/>
              <a:ea typeface="Roboto" charset="0"/>
              <a:cs typeface="Helvetica" panose="020B0604020202020204" pitchFamily="34" charset="0"/>
            </a:endParaRPr>
          </a:p>
        </p:txBody>
      </p:sp>
    </p:spTree>
    <p:extLst>
      <p:ext uri="{BB962C8B-B14F-4D97-AF65-F5344CB8AC3E}">
        <p14:creationId xmlns:p14="http://schemas.microsoft.com/office/powerpoint/2010/main" val="174264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ED56C84B-3045-F743-9EBD-B057B44F64C5}"/>
              </a:ext>
            </a:extLst>
          </p:cNvPr>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3" name="Picture 2">
            <a:extLst>
              <a:ext uri="{FF2B5EF4-FFF2-40B4-BE49-F238E27FC236}">
                <a16:creationId xmlns="" xmlns:a16="http://schemas.microsoft.com/office/drawing/2014/main" id="{7FCC4845-1B33-434F-B1D9-5286367DAE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5860" y="575502"/>
            <a:ext cx="535965" cy="535965"/>
          </a:xfrm>
          <a:prstGeom prst="rect">
            <a:avLst/>
          </a:prstGeom>
        </p:spPr>
      </p:pic>
      <p:sp>
        <p:nvSpPr>
          <p:cNvPr id="4" name="Title 1">
            <a:extLst>
              <a:ext uri="{FF2B5EF4-FFF2-40B4-BE49-F238E27FC236}">
                <a16:creationId xmlns="" xmlns:a16="http://schemas.microsoft.com/office/drawing/2014/main" id="{5E051D5E-5121-3A45-AD0B-819061A4C0B0}"/>
              </a:ext>
            </a:extLst>
          </p:cNvPr>
          <p:cNvSpPr txBox="1">
            <a:spLocks/>
          </p:cNvSpPr>
          <p:nvPr/>
        </p:nvSpPr>
        <p:spPr>
          <a:xfrm>
            <a:off x="1840358" y="609294"/>
            <a:ext cx="9284842" cy="81221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ea typeface="Roboto" charset="0"/>
                <a:cs typeface="Helvetica" panose="020B0604020202020204" pitchFamily="34" charset="0"/>
              </a:rPr>
              <a:t>Know Data Science? Firms Need Your Skill!</a:t>
            </a:r>
          </a:p>
        </p:txBody>
      </p:sp>
      <p:sp>
        <p:nvSpPr>
          <p:cNvPr id="5" name="Text Placeholder 3">
            <a:extLst>
              <a:ext uri="{FF2B5EF4-FFF2-40B4-BE49-F238E27FC236}">
                <a16:creationId xmlns="" xmlns:a16="http://schemas.microsoft.com/office/drawing/2014/main" id="{94A9F777-1BDF-1A4C-8EA3-683D44F6ACBA}"/>
              </a:ext>
            </a:extLst>
          </p:cNvPr>
          <p:cNvSpPr txBox="1">
            <a:spLocks/>
          </p:cNvSpPr>
          <p:nvPr/>
        </p:nvSpPr>
        <p:spPr>
          <a:xfrm>
            <a:off x="1066800" y="1739428"/>
            <a:ext cx="10058400" cy="4746427"/>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tLang="en-US" sz="2400" dirty="0">
                <a:latin typeface="Helvetica" panose="020B0604020202020204" pitchFamily="34" charset="0"/>
                <a:ea typeface="Roboto" charset="0"/>
                <a:cs typeface="Helvetica" panose="020B0604020202020204" pitchFamily="34" charset="0"/>
              </a:rPr>
              <a:t>Over 91 percent of Fortune 1000 senior executives surveyed said big data initiatives were planned or under way, with half of these execs expecting efforts to cost $10 million or more.</a:t>
            </a:r>
          </a:p>
          <a:p>
            <a:r>
              <a:rPr lang="en-US" altLang="en-US" sz="2400" dirty="0">
                <a:latin typeface="Helvetica" panose="020B0604020202020204" pitchFamily="34" charset="0"/>
                <a:ea typeface="Roboto" charset="0"/>
                <a:cs typeface="Helvetica" panose="020B0604020202020204" pitchFamily="34" charset="0"/>
              </a:rPr>
              <a:t>Yet while success stories for big data abound, many organizations lack the skills required to exploit big data.</a:t>
            </a:r>
          </a:p>
          <a:p>
            <a:r>
              <a:rPr lang="en-US" altLang="en-US" sz="2400" dirty="0">
                <a:latin typeface="Helvetica" panose="020B0604020202020204" pitchFamily="34" charset="0"/>
                <a:ea typeface="Roboto" charset="0"/>
                <a:cs typeface="Helvetica" panose="020B0604020202020204" pitchFamily="34" charset="0"/>
              </a:rPr>
              <a:t>McKinsey estimates a US talent shortfall of 140,000 to 190,000 data scientists and a further need for 1.5 million more managers and analysts who will have to be savvy consumers of big data analytics.</a:t>
            </a:r>
          </a:p>
          <a:p>
            <a:endParaRPr lang="en-US" altLang="en-US" sz="2400" dirty="0">
              <a:latin typeface="Helvetica" panose="020B0604020202020204" pitchFamily="34" charset="0"/>
              <a:ea typeface="Roboto" charset="0"/>
              <a:cs typeface="Helvetica" panose="020B0604020202020204" pitchFamily="34" charset="0"/>
            </a:endParaRPr>
          </a:p>
          <a:p>
            <a:endParaRPr lang="en-US" altLang="en-US" sz="2400" dirty="0">
              <a:latin typeface="Helvetica" panose="020B0604020202020204" pitchFamily="34" charset="0"/>
              <a:ea typeface="Roboto" charset="0"/>
              <a:cs typeface="Helvetica" panose="020B0604020202020204" pitchFamily="34" charset="0"/>
            </a:endParaRPr>
          </a:p>
          <a:p>
            <a:endParaRPr lang="en-US" altLang="en-US" sz="2400" dirty="0">
              <a:latin typeface="Helvetica" panose="020B0604020202020204" pitchFamily="34" charset="0"/>
              <a:ea typeface="Roboto" charset="0"/>
              <a:cs typeface="Helvetica" panose="020B0604020202020204" pitchFamily="34" charset="0"/>
            </a:endParaRPr>
          </a:p>
          <a:p>
            <a:endParaRPr lang="en-US" altLang="en-US" sz="2400" dirty="0">
              <a:latin typeface="Helvetica" panose="020B0604020202020204" pitchFamily="34" charset="0"/>
              <a:ea typeface="Roboto" charset="0"/>
              <a:cs typeface="Helvetica" panose="020B0604020202020204" pitchFamily="34" charset="0"/>
            </a:endParaRPr>
          </a:p>
          <a:p>
            <a:endParaRPr lang="en-US" altLang="en-US" sz="2400" dirty="0">
              <a:latin typeface="Helvetica" panose="020B0604020202020204" pitchFamily="34" charset="0"/>
              <a:ea typeface="Roboto" charset="0"/>
              <a:cs typeface="Helvetica" panose="020B0604020202020204" pitchFamily="34" charset="0"/>
            </a:endParaRPr>
          </a:p>
        </p:txBody>
      </p:sp>
    </p:spTree>
    <p:extLst>
      <p:ext uri="{BB962C8B-B14F-4D97-AF65-F5344CB8AC3E}">
        <p14:creationId xmlns:p14="http://schemas.microsoft.com/office/powerpoint/2010/main" val="3857760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40358" y="604998"/>
            <a:ext cx="5317067" cy="695325"/>
          </a:xfrm>
          <a:prstGeom prst="rect">
            <a:avLst/>
          </a:prstGeom>
        </p:spPr>
        <p:txBody>
          <a:bodyPr>
            <a:normAutofit/>
          </a:bodyPr>
          <a:lstStyle/>
          <a:p>
            <a:pPr algn="l"/>
            <a:r>
              <a:rPr lang="en-US" sz="3200" dirty="0">
                <a:latin typeface="Helvetica" panose="020B0604020202020204" pitchFamily="34" charset="0"/>
                <a:ea typeface="Roboto" charset="0"/>
                <a:cs typeface="Helvetica" panose="020B0604020202020204" pitchFamily="34" charset="0"/>
              </a:rPr>
              <a:t>Learning Objectives</a:t>
            </a:r>
          </a:p>
        </p:txBody>
      </p:sp>
      <p:cxnSp>
        <p:nvCxnSpPr>
          <p:cNvPr id="9" name="Straight Connector 8"/>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5860" y="575502"/>
            <a:ext cx="535965" cy="535965"/>
          </a:xfrm>
          <a:prstGeom prst="rect">
            <a:avLst/>
          </a:prstGeom>
        </p:spPr>
      </p:pic>
      <p:sp>
        <p:nvSpPr>
          <p:cNvPr id="5" name="Text Placeholder 2"/>
          <p:cNvSpPr txBox="1">
            <a:spLocks/>
          </p:cNvSpPr>
          <p:nvPr/>
        </p:nvSpPr>
        <p:spPr>
          <a:xfrm>
            <a:off x="1066800" y="1732103"/>
            <a:ext cx="10058400" cy="3824093"/>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Font typeface="+mj-lt"/>
              <a:buAutoNum type="arabicPeriod"/>
            </a:pPr>
            <a:r>
              <a:rPr lang="en-US" altLang="en-US" sz="2400" dirty="0">
                <a:latin typeface="Helvetica" panose="020B0604020202020204" pitchFamily="34" charset="0"/>
                <a:ea typeface="Roboto" charset="0"/>
                <a:cs typeface="Helvetica" panose="020B0604020202020204" pitchFamily="34" charset="0"/>
              </a:rPr>
              <a:t>Know the tools that are available to turn data into information.</a:t>
            </a:r>
          </a:p>
          <a:p>
            <a:pPr marL="457200" indent="-457200">
              <a:buFont typeface="+mj-lt"/>
              <a:buAutoNum type="arabicPeriod"/>
            </a:pPr>
            <a:r>
              <a:rPr lang="en-US" altLang="en-US" sz="2400" dirty="0">
                <a:latin typeface="Helvetica" panose="020B0604020202020204" pitchFamily="34" charset="0"/>
                <a:ea typeface="Roboto" charset="0"/>
                <a:cs typeface="Helvetica" panose="020B0604020202020204" pitchFamily="34" charset="0"/>
              </a:rPr>
              <a:t>Identify the key areas where businesses leverage data mining.</a:t>
            </a:r>
          </a:p>
          <a:p>
            <a:pPr marL="457200" indent="-457200">
              <a:buFont typeface="+mj-lt"/>
              <a:buAutoNum type="arabicPeriod"/>
            </a:pPr>
            <a:r>
              <a:rPr lang="en-US" altLang="en-US" sz="2400" dirty="0">
                <a:latin typeface="Helvetica" panose="020B0604020202020204" pitchFamily="34" charset="0"/>
                <a:ea typeface="Roboto" charset="0"/>
                <a:cs typeface="Helvetica" panose="020B0604020202020204" pitchFamily="34" charset="0"/>
              </a:rPr>
              <a:t>Understand some of the conditions under which analytical models can fail.</a:t>
            </a:r>
          </a:p>
        </p:txBody>
      </p:sp>
    </p:spTree>
    <p:extLst>
      <p:ext uri="{BB962C8B-B14F-4D97-AF65-F5344CB8AC3E}">
        <p14:creationId xmlns:p14="http://schemas.microsoft.com/office/powerpoint/2010/main" val="257728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25609" y="594781"/>
            <a:ext cx="7934263" cy="6953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ea typeface="Roboto" charset="0"/>
                <a:cs typeface="Helvetica" panose="020B0604020202020204" pitchFamily="34" charset="0"/>
              </a:rPr>
              <a:t>Query and Reporting Tools</a:t>
            </a:r>
          </a:p>
        </p:txBody>
      </p:sp>
      <p:cxnSp>
        <p:nvCxnSpPr>
          <p:cNvPr id="6" name="Straight Connector 5"/>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5860" y="575502"/>
            <a:ext cx="535965" cy="535965"/>
          </a:xfrm>
          <a:prstGeom prst="rect">
            <a:avLst/>
          </a:prstGeom>
        </p:spPr>
      </p:pic>
      <p:sp>
        <p:nvSpPr>
          <p:cNvPr id="11" name="Text Placeholder 3"/>
          <p:cNvSpPr txBox="1">
            <a:spLocks/>
          </p:cNvSpPr>
          <p:nvPr/>
        </p:nvSpPr>
        <p:spPr>
          <a:xfrm>
            <a:off x="1066800" y="1699468"/>
            <a:ext cx="10058400" cy="245632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sz="2400" b="1" dirty="0">
                <a:solidFill>
                  <a:srgbClr val="006CA7"/>
                </a:solidFill>
                <a:latin typeface="Helvetica" charset="0"/>
                <a:ea typeface="Helvetica" charset="0"/>
                <a:cs typeface="Helvetica" charset="0"/>
              </a:rPr>
              <a:t>canned reports: </a:t>
            </a:r>
            <a:r>
              <a:rPr lang="en-US" sz="2400" dirty="0">
                <a:latin typeface="Helvetica" charset="0"/>
                <a:ea typeface="Helvetica" charset="0"/>
                <a:cs typeface="Helvetica" charset="0"/>
              </a:rPr>
              <a:t>Provide regular summaries of information in a predetermined format.</a:t>
            </a:r>
          </a:p>
          <a:p>
            <a:r>
              <a:rPr lang="en-US" sz="2400" b="1" dirty="0">
                <a:solidFill>
                  <a:srgbClr val="006CA7"/>
                </a:solidFill>
                <a:latin typeface="Helvetica" charset="0"/>
                <a:ea typeface="Helvetica" charset="0"/>
                <a:cs typeface="Helvetica" charset="0"/>
              </a:rPr>
              <a:t>ad hoc reporting tools: </a:t>
            </a:r>
            <a:r>
              <a:rPr lang="en-US" sz="2400" dirty="0">
                <a:latin typeface="Helvetica" charset="0"/>
                <a:ea typeface="Helvetica" charset="0"/>
                <a:cs typeface="Helvetica" charset="0"/>
              </a:rPr>
              <a:t>Puts users in control so that they can create custom reports on an as-needed basis by selecting fields, ranges, summary conditions, and other parameters. </a:t>
            </a:r>
          </a:p>
          <a:p>
            <a:pPr lvl="0"/>
            <a:r>
              <a:rPr lang="en-US" altLang="en-US" sz="2400" b="1" dirty="0">
                <a:solidFill>
                  <a:srgbClr val="006CA7"/>
                </a:solidFill>
                <a:latin typeface="Helvetica" charset="0"/>
                <a:ea typeface="Helvetica" charset="0"/>
                <a:cs typeface="Helvetica" charset="0"/>
              </a:rPr>
              <a:t>dashboards: </a:t>
            </a:r>
            <a:r>
              <a:rPr lang="en-US" sz="2400" dirty="0">
                <a:latin typeface="Helvetica" charset="0"/>
                <a:ea typeface="Helvetica" charset="0"/>
                <a:cs typeface="Helvetica" charset="0"/>
              </a:rPr>
              <a:t>Heads-up display of critical indicators that allows managers to get a graphical glance at key performance metrics.</a:t>
            </a:r>
          </a:p>
          <a:p>
            <a:r>
              <a:rPr lang="en-US" sz="2400" b="1" dirty="0">
                <a:solidFill>
                  <a:srgbClr val="006CA7"/>
                </a:solidFill>
                <a:latin typeface="Helvetica" charset="0"/>
                <a:ea typeface="Helvetica" charset="0"/>
                <a:cs typeface="Helvetica" charset="0"/>
              </a:rPr>
              <a:t>online analytical processing (OLAP): </a:t>
            </a:r>
            <a:r>
              <a:rPr lang="en-US" sz="2400" dirty="0">
                <a:latin typeface="Helvetica" charset="0"/>
                <a:ea typeface="Helvetica" charset="0"/>
                <a:cs typeface="Helvetica" charset="0"/>
              </a:rPr>
              <a:t>Takes data from standard relational databases, calculates and summarizes the data, and then stores the data in a special database called a data cube.</a:t>
            </a:r>
          </a:p>
          <a:p>
            <a:r>
              <a:rPr lang="en-US" sz="2400" b="1" dirty="0">
                <a:solidFill>
                  <a:srgbClr val="006CA7"/>
                </a:solidFill>
                <a:latin typeface="Helvetica" charset="0"/>
                <a:ea typeface="Helvetica" charset="0"/>
                <a:cs typeface="Helvetica" charset="0"/>
              </a:rPr>
              <a:t>data cube: </a:t>
            </a:r>
            <a:r>
              <a:rPr lang="en-US" sz="2400" dirty="0">
                <a:latin typeface="Helvetica" charset="0"/>
                <a:ea typeface="Helvetica" charset="0"/>
                <a:cs typeface="Helvetica" charset="0"/>
              </a:rPr>
              <a:t>Special database used to store data in OLAP reporting.</a:t>
            </a:r>
          </a:p>
          <a:p>
            <a:pPr lvl="0"/>
            <a:endParaRPr lang="en-US" sz="2400" dirty="0">
              <a:latin typeface="Helvetica" charset="0"/>
              <a:ea typeface="Helvetica" charset="0"/>
              <a:cs typeface="Helvetica" charset="0"/>
            </a:endParaRPr>
          </a:p>
        </p:txBody>
      </p:sp>
    </p:spTree>
    <p:extLst>
      <p:ext uri="{BB962C8B-B14F-4D97-AF65-F5344CB8AC3E}">
        <p14:creationId xmlns:p14="http://schemas.microsoft.com/office/powerpoint/2010/main" val="17489448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40358" y="608001"/>
            <a:ext cx="9284842" cy="6953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smtClean="0">
                <a:latin typeface="Helvetica" panose="020B0604020202020204" pitchFamily="34" charset="0"/>
                <a:ea typeface="Roboto" charset="0"/>
                <a:cs typeface="Helvetica" panose="020B0604020202020204" pitchFamily="34" charset="0"/>
              </a:rPr>
              <a:t>Figure 15.7: The </a:t>
            </a:r>
            <a:r>
              <a:rPr lang="en-US" sz="3200" dirty="0">
                <a:latin typeface="Helvetica" panose="020B0604020202020204" pitchFamily="34" charset="0"/>
                <a:ea typeface="Roboto" charset="0"/>
                <a:cs typeface="Helvetica" panose="020B0604020202020204" pitchFamily="34" charset="0"/>
              </a:rPr>
              <a:t>Federal IT Dashboard</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5860" y="575502"/>
            <a:ext cx="535965" cy="535965"/>
          </a:xfrm>
          <a:prstGeom prst="rect">
            <a:avLst/>
          </a:prstGeom>
        </p:spPr>
      </p:pic>
      <p:cxnSp>
        <p:nvCxnSpPr>
          <p:cNvPr id="8" name="Straight Connector 7"/>
          <p:cNvCxnSpPr/>
          <p:nvPr/>
        </p:nvCxnSpPr>
        <p:spPr>
          <a:xfrm>
            <a:off x="1066800" y="137393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sp>
        <p:nvSpPr>
          <p:cNvPr id="11" name="Rectangle 10"/>
          <p:cNvSpPr/>
          <p:nvPr/>
        </p:nvSpPr>
        <p:spPr>
          <a:xfrm>
            <a:off x="7569984" y="4921054"/>
            <a:ext cx="2702984" cy="276999"/>
          </a:xfrm>
          <a:prstGeom prst="rect">
            <a:avLst/>
          </a:prstGeom>
        </p:spPr>
        <p:txBody>
          <a:bodyPr wrap="none">
            <a:spAutoFit/>
          </a:bodyPr>
          <a:lstStyle/>
          <a:p>
            <a:r>
              <a:rPr lang="en-US" sz="1200" b="1" dirty="0">
                <a:solidFill>
                  <a:schemeClr val="bg1"/>
                </a:solidFill>
                <a:latin typeface="Roboto" charset="0"/>
                <a:ea typeface="Roboto" charset="0"/>
                <a:cs typeface="Roboto" charset="0"/>
              </a:rPr>
              <a:t>Source: Copyright SAS Institute, Inc.</a:t>
            </a:r>
          </a:p>
        </p:txBody>
      </p:sp>
      <p:sp>
        <p:nvSpPr>
          <p:cNvPr id="13" name="Rectangle 12"/>
          <p:cNvSpPr/>
          <p:nvPr/>
        </p:nvSpPr>
        <p:spPr>
          <a:xfrm>
            <a:off x="1066800" y="1636408"/>
            <a:ext cx="4291263" cy="1938992"/>
          </a:xfrm>
          <a:prstGeom prst="rect">
            <a:avLst/>
          </a:prstGeom>
        </p:spPr>
        <p:txBody>
          <a:bodyPr wrap="square">
            <a:spAutoFit/>
          </a:bodyPr>
          <a:lstStyle/>
          <a:p>
            <a:r>
              <a:rPr lang="en-US" sz="2400" dirty="0">
                <a:solidFill>
                  <a:srgbClr val="000000"/>
                </a:solidFill>
                <a:latin typeface="Helvetica" panose="020B0604020202020204" pitchFamily="34" charset="0"/>
                <a:ea typeface="Roboto" charset="0"/>
                <a:cs typeface="Helvetica" panose="020B0604020202020204" pitchFamily="34" charset="0"/>
              </a:rPr>
              <a:t>The Federal IT Dashboard offers federal agencies, and the general public, information about the government’s IT investments.</a:t>
            </a:r>
            <a:endParaRPr lang="en-US" sz="2400" dirty="0">
              <a:latin typeface="Helvetica" panose="020B0604020202020204" pitchFamily="34" charset="0"/>
              <a:ea typeface="Roboto" charset="0"/>
              <a:cs typeface="Helvetica" panose="020B0604020202020204" pitchFamily="34" charset="0"/>
            </a:endParaRPr>
          </a:p>
        </p:txBody>
      </p:sp>
      <p:pic>
        <p:nvPicPr>
          <p:cNvPr id="4" name="Picture 3">
            <a:extLst>
              <a:ext uri="{FF2B5EF4-FFF2-40B4-BE49-F238E27FC236}">
                <a16:creationId xmlns="" xmlns:a16="http://schemas.microsoft.com/office/drawing/2014/main" id="{13C533E5-6E8B-5D45-9BFD-9F0B89860B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76078" y="1676828"/>
            <a:ext cx="5449122" cy="4241718"/>
          </a:xfrm>
          <a:prstGeom prst="rect">
            <a:avLst/>
          </a:prstGeom>
        </p:spPr>
      </p:pic>
    </p:spTree>
    <p:extLst>
      <p:ext uri="{BB962C8B-B14F-4D97-AF65-F5344CB8AC3E}">
        <p14:creationId xmlns:p14="http://schemas.microsoft.com/office/powerpoint/2010/main" val="7769868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40358" y="593253"/>
            <a:ext cx="7934263" cy="6953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Helvetica" panose="020B0604020202020204" pitchFamily="34" charset="0"/>
                <a:ea typeface="Roboto" charset="0"/>
                <a:cs typeface="Helvetica" panose="020B0604020202020204" pitchFamily="34" charset="0"/>
              </a:rPr>
              <a:t>Figure 15.8: Tableau</a:t>
            </a:r>
            <a:endParaRPr lang="en-US" sz="3200" dirty="0">
              <a:latin typeface="Helvetica" panose="020B0604020202020204" pitchFamily="34" charset="0"/>
              <a:ea typeface="Roboto" charset="0"/>
              <a:cs typeface="Helvetica" panose="020B0604020202020204" pitchFamily="34" charset="0"/>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5860" y="575502"/>
            <a:ext cx="535965" cy="535965"/>
          </a:xfrm>
          <a:prstGeom prst="rect">
            <a:avLst/>
          </a:prstGeom>
        </p:spPr>
      </p:pic>
      <p:cxnSp>
        <p:nvCxnSpPr>
          <p:cNvPr id="8" name="Straight Connector 7"/>
          <p:cNvCxnSpPr/>
          <p:nvPr/>
        </p:nvCxnSpPr>
        <p:spPr>
          <a:xfrm>
            <a:off x="1066800" y="137393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sp>
        <p:nvSpPr>
          <p:cNvPr id="10" name="Rectangle 9"/>
          <p:cNvSpPr/>
          <p:nvPr/>
        </p:nvSpPr>
        <p:spPr>
          <a:xfrm>
            <a:off x="1066800" y="1636408"/>
            <a:ext cx="4178968" cy="2677656"/>
          </a:xfrm>
          <a:prstGeom prst="rect">
            <a:avLst/>
          </a:prstGeom>
        </p:spPr>
        <p:txBody>
          <a:bodyPr wrap="square">
            <a:spAutoFit/>
          </a:bodyPr>
          <a:lstStyle/>
          <a:p>
            <a:r>
              <a:rPr lang="en-US" sz="2400" dirty="0">
                <a:solidFill>
                  <a:srgbClr val="000000"/>
                </a:solidFill>
                <a:latin typeface="Helvetica" panose="020B0604020202020204" pitchFamily="34" charset="0"/>
                <a:ea typeface="Roboto" charset="0"/>
                <a:cs typeface="Helvetica" panose="020B0604020202020204" pitchFamily="34" charset="0"/>
              </a:rPr>
              <a:t>Business Intelligence tools such as Tableau can gather data from multiple resources, and allow users to explore relationships and create powerful, consolidated reports and charts. </a:t>
            </a:r>
            <a:endParaRPr lang="en-US" sz="2400" dirty="0">
              <a:latin typeface="Helvetica" panose="020B0604020202020204" pitchFamily="34" charset="0"/>
              <a:ea typeface="Roboto" charset="0"/>
              <a:cs typeface="Helvetica" panose="020B0604020202020204" pitchFamily="34" charset="0"/>
            </a:endParaRPr>
          </a:p>
        </p:txBody>
      </p:sp>
      <p:pic>
        <p:nvPicPr>
          <p:cNvPr id="2" name="Picture 1">
            <a:extLst>
              <a:ext uri="{FF2B5EF4-FFF2-40B4-BE49-F238E27FC236}">
                <a16:creationId xmlns="" xmlns:a16="http://schemas.microsoft.com/office/drawing/2014/main" id="{131FA142-B5FE-A046-97A9-BAE5A4768C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06189" y="1636408"/>
            <a:ext cx="5719011" cy="3217773"/>
          </a:xfrm>
          <a:prstGeom prst="rect">
            <a:avLst/>
          </a:prstGeom>
        </p:spPr>
      </p:pic>
    </p:spTree>
    <p:extLst>
      <p:ext uri="{BB962C8B-B14F-4D97-AF65-F5344CB8AC3E}">
        <p14:creationId xmlns:p14="http://schemas.microsoft.com/office/powerpoint/2010/main" val="3103888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40358" y="578506"/>
            <a:ext cx="7934263" cy="6953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ea typeface="Roboto" charset="0"/>
                <a:cs typeface="Helvetica" panose="020B0604020202020204" pitchFamily="34" charset="0"/>
              </a:rPr>
              <a:t>Data Mining</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5860" y="575502"/>
            <a:ext cx="535965" cy="535965"/>
          </a:xfrm>
          <a:prstGeom prst="rect">
            <a:avLst/>
          </a:prstGeom>
        </p:spPr>
      </p:pic>
      <p:cxnSp>
        <p:nvCxnSpPr>
          <p:cNvPr id="4" name="Straight Connector 3"/>
          <p:cNvCxnSpPr/>
          <p:nvPr/>
        </p:nvCxnSpPr>
        <p:spPr>
          <a:xfrm>
            <a:off x="1066800" y="137393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sp>
        <p:nvSpPr>
          <p:cNvPr id="5" name="Text Placeholder 4"/>
          <p:cNvSpPr txBox="1">
            <a:spLocks/>
          </p:cNvSpPr>
          <p:nvPr/>
        </p:nvSpPr>
        <p:spPr>
          <a:xfrm>
            <a:off x="1066800" y="1760616"/>
            <a:ext cx="10058400" cy="3180888"/>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tLang="en-US" sz="2400" b="1" dirty="0">
                <a:solidFill>
                  <a:srgbClr val="006CA7"/>
                </a:solidFill>
                <a:latin typeface="Helvetica" panose="020B0604020202020204" pitchFamily="34" charset="0"/>
                <a:ea typeface="Roboto" charset="0"/>
                <a:cs typeface="Helvetica" panose="020B0604020202020204" pitchFamily="34" charset="0"/>
              </a:rPr>
              <a:t>data mining: </a:t>
            </a:r>
            <a:r>
              <a:rPr lang="en-US" sz="2400" dirty="0">
                <a:latin typeface="Helvetica" panose="020B0604020202020204" pitchFamily="34" charset="0"/>
                <a:ea typeface="Roboto" charset="0"/>
                <a:cs typeface="Helvetica" panose="020B0604020202020204" pitchFamily="34" charset="0"/>
              </a:rPr>
              <a:t>The process of  using computers to identify hidden patterns in, and to build models from, large datasets.</a:t>
            </a:r>
            <a:endParaRPr lang="en-US" altLang="en-US" sz="2400" dirty="0">
              <a:latin typeface="Helvetica" panose="020B0604020202020204" pitchFamily="34" charset="0"/>
              <a:ea typeface="Roboto" charset="0"/>
              <a:cs typeface="Helvetica" panose="020B0604020202020204" pitchFamily="34" charset="0"/>
            </a:endParaRPr>
          </a:p>
          <a:p>
            <a:r>
              <a:rPr lang="en-US" altLang="en-US" sz="2400" dirty="0">
                <a:latin typeface="Helvetica" panose="020B0604020202020204" pitchFamily="34" charset="0"/>
                <a:ea typeface="Roboto" charset="0"/>
                <a:cs typeface="Helvetica" panose="020B0604020202020204" pitchFamily="34" charset="0"/>
              </a:rPr>
              <a:t>Key areas of leverage:</a:t>
            </a:r>
          </a:p>
          <a:p>
            <a:pPr lvl="1"/>
            <a:r>
              <a:rPr lang="en-US" altLang="en-US" sz="2000" dirty="0">
                <a:latin typeface="Helvetica" panose="020B0604020202020204" pitchFamily="34" charset="0"/>
                <a:ea typeface="Roboto" charset="0"/>
                <a:cs typeface="Helvetica" panose="020B0604020202020204" pitchFamily="34" charset="0"/>
              </a:rPr>
              <a:t>Customer segmentation and market basket analysis</a:t>
            </a:r>
          </a:p>
          <a:p>
            <a:pPr lvl="1"/>
            <a:r>
              <a:rPr lang="en-US" altLang="en-US" sz="2000" dirty="0">
                <a:latin typeface="Helvetica" panose="020B0604020202020204" pitchFamily="34" charset="0"/>
                <a:ea typeface="Roboto" charset="0"/>
                <a:cs typeface="Helvetica" panose="020B0604020202020204" pitchFamily="34" charset="0"/>
              </a:rPr>
              <a:t>Marketing and promotion targeting</a:t>
            </a:r>
          </a:p>
          <a:p>
            <a:pPr lvl="1"/>
            <a:r>
              <a:rPr lang="en-US" altLang="en-US" sz="2000" dirty="0">
                <a:latin typeface="Helvetica" panose="020B0604020202020204" pitchFamily="34" charset="0"/>
                <a:ea typeface="Roboto" charset="0"/>
                <a:cs typeface="Helvetica" panose="020B0604020202020204" pitchFamily="34" charset="0"/>
              </a:rPr>
              <a:t>Collaborative filtering and customer churn</a:t>
            </a:r>
          </a:p>
          <a:p>
            <a:pPr lvl="1"/>
            <a:r>
              <a:rPr lang="en-US" altLang="en-US" sz="2000" dirty="0">
                <a:latin typeface="Helvetica" panose="020B0604020202020204" pitchFamily="34" charset="0"/>
                <a:ea typeface="Roboto" charset="0"/>
                <a:cs typeface="Helvetica" panose="020B0604020202020204" pitchFamily="34" charset="0"/>
              </a:rPr>
              <a:t>Fraud detection, financial modeling, hiring and promotion</a:t>
            </a:r>
          </a:p>
          <a:p>
            <a:r>
              <a:rPr lang="en-US" altLang="en-US" sz="2400" dirty="0">
                <a:latin typeface="Helvetica" panose="020B0604020202020204" pitchFamily="34" charset="0"/>
                <a:ea typeface="Roboto" charset="0"/>
                <a:cs typeface="Helvetica" panose="020B0604020202020204" pitchFamily="34" charset="0"/>
              </a:rPr>
              <a:t>Prerequisites for data mining to work:</a:t>
            </a:r>
          </a:p>
          <a:p>
            <a:pPr lvl="1"/>
            <a:r>
              <a:rPr lang="en-US" altLang="en-US" sz="2000" dirty="0">
                <a:latin typeface="Helvetica" panose="020B0604020202020204" pitchFamily="34" charset="0"/>
                <a:ea typeface="Roboto" charset="0"/>
                <a:cs typeface="Helvetica" panose="020B0604020202020204" pitchFamily="34" charset="0"/>
              </a:rPr>
              <a:t>Organization must have clean, consistent data.</a:t>
            </a:r>
          </a:p>
          <a:p>
            <a:pPr lvl="1"/>
            <a:r>
              <a:rPr lang="en-US" altLang="en-US" sz="2000" dirty="0">
                <a:latin typeface="Helvetica" panose="020B0604020202020204" pitchFamily="34" charset="0"/>
                <a:ea typeface="Roboto" charset="0"/>
                <a:cs typeface="Helvetica" panose="020B0604020202020204" pitchFamily="34" charset="0"/>
              </a:rPr>
              <a:t>Events in that data should reflect trends.</a:t>
            </a:r>
          </a:p>
        </p:txBody>
      </p:sp>
    </p:spTree>
    <p:extLst>
      <p:ext uri="{BB962C8B-B14F-4D97-AF65-F5344CB8AC3E}">
        <p14:creationId xmlns:p14="http://schemas.microsoft.com/office/powerpoint/2010/main" val="4749886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40358" y="608003"/>
            <a:ext cx="7934263" cy="6953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ea typeface="Roboto" charset="0"/>
                <a:cs typeface="Helvetica" panose="020B0604020202020204" pitchFamily="34" charset="0"/>
              </a:rPr>
              <a:t>Data Mining </a:t>
            </a:r>
            <a:r>
              <a:rPr lang="en-US" sz="3200">
                <a:latin typeface="Helvetica" panose="020B0604020202020204" pitchFamily="34" charset="0"/>
                <a:ea typeface="Roboto" charset="0"/>
                <a:cs typeface="Helvetica" panose="020B0604020202020204" pitchFamily="34" charset="0"/>
              </a:rPr>
              <a:t>(cont’d)</a:t>
            </a:r>
            <a:endParaRPr lang="en-US" sz="3200" dirty="0">
              <a:latin typeface="Helvetica" panose="020B0604020202020204" pitchFamily="34" charset="0"/>
              <a:ea typeface="Roboto" charset="0"/>
              <a:cs typeface="Helvetica" panose="020B0604020202020204" pitchFamily="34" charset="0"/>
            </a:endParaRP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5860" y="575502"/>
            <a:ext cx="535965" cy="535965"/>
          </a:xfrm>
          <a:prstGeom prst="rect">
            <a:avLst/>
          </a:prstGeom>
        </p:spPr>
      </p:pic>
      <p:cxnSp>
        <p:nvCxnSpPr>
          <p:cNvPr id="4" name="Straight Connector 3"/>
          <p:cNvCxnSpPr/>
          <p:nvPr/>
        </p:nvCxnSpPr>
        <p:spPr>
          <a:xfrm>
            <a:off x="1066800" y="137393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sp>
        <p:nvSpPr>
          <p:cNvPr id="8" name="Content Placeholder 4"/>
          <p:cNvSpPr txBox="1">
            <a:spLocks/>
          </p:cNvSpPr>
          <p:nvPr/>
        </p:nvSpPr>
        <p:spPr>
          <a:xfrm>
            <a:off x="1066800" y="1636408"/>
            <a:ext cx="10058400" cy="438099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latin typeface="Helvetica" panose="020B0604020202020204" pitchFamily="34" charset="0"/>
                <a:ea typeface="Roboto" charset="0"/>
                <a:cs typeface="Helvetica" panose="020B0604020202020204" pitchFamily="34" charset="0"/>
              </a:rPr>
              <a:t>There are problems with using bad data.</a:t>
            </a:r>
          </a:p>
          <a:p>
            <a:pPr lvl="1"/>
            <a:r>
              <a:rPr lang="en-US" sz="2000" dirty="0">
                <a:latin typeface="Helvetica" panose="020B0604020202020204" pitchFamily="34" charset="0"/>
                <a:ea typeface="Roboto" charset="0"/>
                <a:cs typeface="Helvetica" panose="020B0604020202020204" pitchFamily="34" charset="0"/>
              </a:rPr>
              <a:t>Using bad data can give wrong estimates, thus exposing the firm to risk.</a:t>
            </a:r>
          </a:p>
          <a:p>
            <a:pPr marL="714375" lvl="2" indent="-257175"/>
            <a:r>
              <a:rPr lang="en-US" dirty="0">
                <a:latin typeface="Helvetica" panose="020B0604020202020204" pitchFamily="34" charset="0"/>
                <a:ea typeface="Roboto" charset="0"/>
                <a:cs typeface="Helvetica" panose="020B0604020202020204" pitchFamily="34" charset="0"/>
              </a:rPr>
              <a:t>When the market does not behave as it has in the past, computer-driven investment models are not effective.</a:t>
            </a:r>
          </a:p>
          <a:p>
            <a:pPr marL="714375" lvl="2" indent="-257175"/>
            <a:r>
              <a:rPr lang="en-US" dirty="0">
                <a:latin typeface="Helvetica" panose="020B0604020202020204" pitchFamily="34" charset="0"/>
                <a:ea typeface="Roboto" charset="0"/>
                <a:cs typeface="Helvetica" panose="020B0604020202020204" pitchFamily="34" charset="0"/>
              </a:rPr>
              <a:t>Possible to </a:t>
            </a:r>
            <a:r>
              <a:rPr lang="en-US" b="1" dirty="0">
                <a:solidFill>
                  <a:srgbClr val="006CA7"/>
                </a:solidFill>
                <a:latin typeface="Helvetica" panose="020B0604020202020204" pitchFamily="34" charset="0"/>
                <a:ea typeface="Roboto" charset="0"/>
                <a:cs typeface="Helvetica" panose="020B0604020202020204" pitchFamily="34" charset="0"/>
              </a:rPr>
              <a:t>over-engineer:</a:t>
            </a:r>
            <a:r>
              <a:rPr lang="en-US" dirty="0">
                <a:solidFill>
                  <a:srgbClr val="006CA7"/>
                </a:solidFill>
                <a:latin typeface="Helvetica" panose="020B0604020202020204" pitchFamily="34" charset="0"/>
                <a:ea typeface="Roboto" charset="0"/>
                <a:cs typeface="Helvetica" panose="020B0604020202020204" pitchFamily="34" charset="0"/>
              </a:rPr>
              <a:t> </a:t>
            </a:r>
            <a:r>
              <a:rPr lang="en-US" dirty="0">
                <a:latin typeface="Helvetica" panose="020B0604020202020204" pitchFamily="34" charset="0"/>
                <a:ea typeface="Roboto" charset="0"/>
                <a:cs typeface="Helvetica" panose="020B0604020202020204" pitchFamily="34" charset="0"/>
              </a:rPr>
              <a:t>Build a model with so many variables that the solution arrived at might only work on the subset of data used to create it.</a:t>
            </a:r>
          </a:p>
          <a:p>
            <a:endParaRPr lang="en-US" sz="2000" dirty="0">
              <a:latin typeface="Roboto" charset="0"/>
              <a:ea typeface="Roboto" charset="0"/>
              <a:cs typeface="Roboto" charset="0"/>
            </a:endParaRPr>
          </a:p>
        </p:txBody>
      </p:sp>
    </p:spTree>
    <p:extLst>
      <p:ext uri="{BB962C8B-B14F-4D97-AF65-F5344CB8AC3E}">
        <p14:creationId xmlns:p14="http://schemas.microsoft.com/office/powerpoint/2010/main" val="11864927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22625027"/>
              </p:ext>
            </p:extLst>
          </p:nvPr>
        </p:nvGraphicFramePr>
        <p:xfrm>
          <a:off x="1840358" y="1815400"/>
          <a:ext cx="8229600" cy="4425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1840358" y="593256"/>
            <a:ext cx="7934263" cy="6953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ea typeface="Roboto" charset="0"/>
                <a:cs typeface="Helvetica" panose="020B0604020202020204" pitchFamily="34" charset="0"/>
              </a:rPr>
              <a:t>Data Mining—Skills Needed </a:t>
            </a:r>
          </a:p>
        </p:txBody>
      </p:sp>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85860" y="575502"/>
            <a:ext cx="535965" cy="535965"/>
          </a:xfrm>
          <a:prstGeom prst="rect">
            <a:avLst/>
          </a:prstGeom>
        </p:spPr>
      </p:pic>
      <p:cxnSp>
        <p:nvCxnSpPr>
          <p:cNvPr id="7" name="Straight Connector 6"/>
          <p:cNvCxnSpPr/>
          <p:nvPr/>
        </p:nvCxnSpPr>
        <p:spPr>
          <a:xfrm>
            <a:off x="1066800" y="137393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847322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40358" y="608001"/>
            <a:ext cx="5317067" cy="695325"/>
          </a:xfrm>
          <a:prstGeom prst="rect">
            <a:avLst/>
          </a:prstGeom>
        </p:spPr>
        <p:txBody>
          <a:bodyPr>
            <a:normAutofit/>
          </a:bodyPr>
          <a:lstStyle/>
          <a:p>
            <a:pPr algn="l"/>
            <a:r>
              <a:rPr lang="en-US" sz="3200" dirty="0">
                <a:latin typeface="Helvetica" panose="020B0604020202020204" pitchFamily="34" charset="0"/>
                <a:ea typeface="Roboto" charset="0"/>
                <a:cs typeface="Helvetica" panose="020B0604020202020204" pitchFamily="34" charset="0"/>
              </a:rPr>
              <a:t>Learning Objectives</a:t>
            </a:r>
          </a:p>
        </p:txBody>
      </p:sp>
      <p:cxnSp>
        <p:nvCxnSpPr>
          <p:cNvPr id="9" name="Straight Connector 8"/>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5860" y="575502"/>
            <a:ext cx="535965" cy="535965"/>
          </a:xfrm>
          <a:prstGeom prst="rect">
            <a:avLst/>
          </a:prstGeom>
        </p:spPr>
      </p:pic>
      <p:sp>
        <p:nvSpPr>
          <p:cNvPr id="5" name="Content Placeholder 4"/>
          <p:cNvSpPr txBox="1">
            <a:spLocks/>
          </p:cNvSpPr>
          <p:nvPr/>
        </p:nvSpPr>
        <p:spPr>
          <a:xfrm>
            <a:off x="1066800" y="1699468"/>
            <a:ext cx="10058400" cy="435705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Font typeface="+mj-lt"/>
              <a:buAutoNum type="arabicPeriod"/>
            </a:pPr>
            <a:r>
              <a:rPr lang="en-US" altLang="en-US" sz="2400" dirty="0">
                <a:latin typeface="Helvetica" panose="020B0604020202020204" pitchFamily="34" charset="0"/>
                <a:ea typeface="Roboto" charset="0"/>
                <a:cs typeface="Helvetica" panose="020B0604020202020204" pitchFamily="34" charset="0"/>
              </a:rPr>
              <a:t>Understand how increasingly standardized data, access to third-party data sets, cheap, fast computing, and easier-to-use software are collectively enabling a new age of decision making.</a:t>
            </a:r>
          </a:p>
          <a:p>
            <a:pPr marL="457200" indent="-457200">
              <a:buFont typeface="+mj-lt"/>
              <a:buAutoNum type="arabicPeriod"/>
            </a:pPr>
            <a:r>
              <a:rPr lang="en-US" altLang="en-US" sz="2400" dirty="0">
                <a:latin typeface="Helvetica" panose="020B0604020202020204" pitchFamily="34" charset="0"/>
                <a:ea typeface="Roboto" charset="0"/>
                <a:cs typeface="Helvetica" panose="020B0604020202020204" pitchFamily="34" charset="0"/>
              </a:rPr>
              <a:t>Be familiar with some of the enterprises that have benefited from data-driven, fact-based decision making.</a:t>
            </a:r>
          </a:p>
        </p:txBody>
      </p:sp>
    </p:spTree>
    <p:extLst>
      <p:ext uri="{BB962C8B-B14F-4D97-AF65-F5344CB8AC3E}">
        <p14:creationId xmlns:p14="http://schemas.microsoft.com/office/powerpoint/2010/main" val="16244202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40358" y="593254"/>
            <a:ext cx="5317067" cy="695325"/>
          </a:xfrm>
          <a:prstGeom prst="rect">
            <a:avLst/>
          </a:prstGeom>
        </p:spPr>
        <p:txBody>
          <a:bodyPr>
            <a:normAutofit/>
          </a:bodyPr>
          <a:lstStyle/>
          <a:p>
            <a:pPr algn="l"/>
            <a:r>
              <a:rPr lang="en-US" sz="3200" dirty="0">
                <a:latin typeface="Helvetica" panose="020B0604020202020204" pitchFamily="34" charset="0"/>
                <a:ea typeface="Roboto" charset="0"/>
                <a:cs typeface="Helvetica" panose="020B0604020202020204" pitchFamily="34" charset="0"/>
              </a:rPr>
              <a:t>Learning Objectives</a:t>
            </a:r>
          </a:p>
        </p:txBody>
      </p:sp>
      <p:cxnSp>
        <p:nvCxnSpPr>
          <p:cNvPr id="9" name="Straight Connector 8"/>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5860" y="575502"/>
            <a:ext cx="535965" cy="535965"/>
          </a:xfrm>
          <a:prstGeom prst="rect">
            <a:avLst/>
          </a:prstGeom>
        </p:spPr>
      </p:pic>
      <p:sp>
        <p:nvSpPr>
          <p:cNvPr id="5" name="Text Placeholder 2"/>
          <p:cNvSpPr txBox="1">
            <a:spLocks/>
          </p:cNvSpPr>
          <p:nvPr/>
        </p:nvSpPr>
        <p:spPr>
          <a:xfrm>
            <a:off x="1066800" y="1655090"/>
            <a:ext cx="10058400" cy="441194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Font typeface="+mj-lt"/>
              <a:buAutoNum type="arabicPeriod"/>
            </a:pPr>
            <a:r>
              <a:rPr lang="en-US" altLang="en-US" sz="2400" dirty="0">
                <a:latin typeface="Helvetica" panose="020B0604020202020204" pitchFamily="34" charset="0"/>
                <a:ea typeface="Roboto" charset="0"/>
                <a:cs typeface="Helvetica" panose="020B0604020202020204" pitchFamily="34" charset="0"/>
              </a:rPr>
              <a:t>Understand terms such as artificial intelligence, machine learning, and deep learning.</a:t>
            </a:r>
          </a:p>
          <a:p>
            <a:pPr marL="457200" indent="-457200">
              <a:buFont typeface="+mj-lt"/>
              <a:buAutoNum type="arabicPeriod"/>
            </a:pPr>
            <a:r>
              <a:rPr lang="en-US" altLang="en-US" sz="2400" dirty="0">
                <a:latin typeface="Helvetica" panose="020B0604020202020204" pitchFamily="34" charset="0"/>
                <a:ea typeface="Roboto" charset="0"/>
                <a:cs typeface="Helvetica" panose="020B0604020202020204" pitchFamily="34" charset="0"/>
              </a:rPr>
              <a:t>Name, recognize, and give examples of popular types of AI used in modern organizations.</a:t>
            </a:r>
          </a:p>
          <a:p>
            <a:pPr marL="457200" indent="-457200">
              <a:buFont typeface="+mj-lt"/>
              <a:buAutoNum type="arabicPeriod"/>
            </a:pPr>
            <a:r>
              <a:rPr lang="en-US" altLang="en-US" sz="2400" dirty="0">
                <a:latin typeface="Helvetica" panose="020B0604020202020204" pitchFamily="34" charset="0"/>
                <a:ea typeface="Roboto" charset="0"/>
                <a:cs typeface="Helvetica" panose="020B0604020202020204" pitchFamily="34" charset="0"/>
              </a:rPr>
              <a:t>Understand the rise of AI and machine learning, as well as the challenges associated with leveraging this technology in an organization, and its broader social implications.</a:t>
            </a:r>
          </a:p>
        </p:txBody>
      </p:sp>
    </p:spTree>
    <p:extLst>
      <p:ext uri="{BB962C8B-B14F-4D97-AF65-F5344CB8AC3E}">
        <p14:creationId xmlns:p14="http://schemas.microsoft.com/office/powerpoint/2010/main" val="33592271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55107" y="360801"/>
            <a:ext cx="9691242" cy="10278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ea typeface="Roboto" charset="0"/>
                <a:cs typeface="Helvetica" panose="020B0604020202020204" pitchFamily="34" charset="0"/>
              </a:rPr>
              <a:t>Artificial Intelligence, Big Data and Machine Learning: It’s Now Everywhere!</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5860" y="575502"/>
            <a:ext cx="535965" cy="535965"/>
          </a:xfrm>
          <a:prstGeom prst="rect">
            <a:avLst/>
          </a:prstGeom>
        </p:spPr>
      </p:pic>
      <p:cxnSp>
        <p:nvCxnSpPr>
          <p:cNvPr id="4" name="Straight Connector 3"/>
          <p:cNvCxnSpPr/>
          <p:nvPr/>
        </p:nvCxnSpPr>
        <p:spPr>
          <a:xfrm>
            <a:off x="1066800" y="137393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sp>
        <p:nvSpPr>
          <p:cNvPr id="5" name="Text Placeholder 4"/>
          <p:cNvSpPr txBox="1">
            <a:spLocks/>
          </p:cNvSpPr>
          <p:nvPr/>
        </p:nvSpPr>
        <p:spPr>
          <a:xfrm>
            <a:off x="1066800" y="1651155"/>
            <a:ext cx="10058400" cy="2994975"/>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r>
              <a:rPr lang="en-US" sz="2400" b="1" dirty="0">
                <a:solidFill>
                  <a:srgbClr val="006CA7"/>
                </a:solidFill>
                <a:latin typeface="Helvetica" panose="020B0604020202020204" pitchFamily="34" charset="0"/>
                <a:ea typeface="Roboto" charset="0"/>
                <a:cs typeface="Helvetica" panose="020B0604020202020204" pitchFamily="34" charset="0"/>
              </a:rPr>
              <a:t>artificial intelligence: </a:t>
            </a:r>
            <a:r>
              <a:rPr lang="en-US" sz="2400" dirty="0">
                <a:latin typeface="Helvetica" panose="020B0604020202020204" pitchFamily="34" charset="0"/>
                <a:ea typeface="Roboto" charset="0"/>
                <a:cs typeface="Helvetica" panose="020B0604020202020204" pitchFamily="34" charset="0"/>
              </a:rPr>
              <a:t>Computer software that can mimic or improve upon functions that would otherwise require human intelligence.</a:t>
            </a:r>
          </a:p>
          <a:p>
            <a:pPr>
              <a:defRPr/>
            </a:pPr>
            <a:r>
              <a:rPr lang="en-US" sz="2400" dirty="0">
                <a:latin typeface="Helvetica" panose="020B0604020202020204" pitchFamily="34" charset="0"/>
                <a:ea typeface="Roboto" charset="0"/>
                <a:cs typeface="Helvetica" panose="020B0604020202020204" pitchFamily="34" charset="0"/>
              </a:rPr>
              <a:t>Data mining has its roots in AI.</a:t>
            </a:r>
          </a:p>
          <a:p>
            <a:pPr>
              <a:defRPr/>
            </a:pPr>
            <a:r>
              <a:rPr lang="en-US" sz="2400" dirty="0">
                <a:latin typeface="Helvetica" panose="020B0604020202020204" pitchFamily="34" charset="0"/>
                <a:ea typeface="Roboto" charset="0"/>
                <a:cs typeface="Helvetica" panose="020B0604020202020204" pitchFamily="34" charset="0"/>
              </a:rPr>
              <a:t>An explosion of tools is fueling the current spread.</a:t>
            </a:r>
          </a:p>
          <a:p>
            <a:pPr lvl="1">
              <a:defRPr/>
            </a:pPr>
            <a:r>
              <a:rPr lang="en-US" sz="2000" dirty="0">
                <a:latin typeface="Helvetica" panose="020B0604020202020204" pitchFamily="34" charset="0"/>
                <a:ea typeface="Roboto" charset="0"/>
                <a:cs typeface="Helvetica" panose="020B0604020202020204" pitchFamily="34" charset="0"/>
              </a:rPr>
              <a:t>New generation hardware chips</a:t>
            </a:r>
          </a:p>
          <a:p>
            <a:pPr lvl="1">
              <a:defRPr/>
            </a:pPr>
            <a:r>
              <a:rPr lang="en-US" sz="2000" dirty="0">
                <a:latin typeface="Helvetica" panose="020B0604020202020204" pitchFamily="34" charset="0"/>
                <a:ea typeface="Roboto" charset="0"/>
                <a:cs typeface="Helvetica" panose="020B0604020202020204" pitchFamily="34" charset="0"/>
              </a:rPr>
              <a:t>Cloud resources</a:t>
            </a:r>
          </a:p>
          <a:p>
            <a:pPr lvl="1">
              <a:defRPr/>
            </a:pPr>
            <a:r>
              <a:rPr lang="en-US" sz="2000" dirty="0">
                <a:latin typeface="Helvetica" panose="020B0604020202020204" pitchFamily="34" charset="0"/>
                <a:ea typeface="Roboto" charset="0"/>
                <a:cs typeface="Helvetica" panose="020B0604020202020204" pitchFamily="34" charset="0"/>
              </a:rPr>
              <a:t>Open source algorithms </a:t>
            </a:r>
          </a:p>
          <a:p>
            <a:pPr lvl="1">
              <a:defRPr/>
            </a:pPr>
            <a:r>
              <a:rPr lang="en-US" sz="2000" dirty="0">
                <a:latin typeface="Helvetica" panose="020B0604020202020204" pitchFamily="34" charset="0"/>
                <a:ea typeface="Roboto" charset="0"/>
                <a:cs typeface="Helvetica" panose="020B0604020202020204" pitchFamily="34" charset="0"/>
              </a:rPr>
              <a:t>Software development kits</a:t>
            </a:r>
          </a:p>
          <a:p>
            <a:pPr lvl="1">
              <a:defRPr/>
            </a:pPr>
            <a:r>
              <a:rPr lang="en-US" sz="2000" dirty="0">
                <a:latin typeface="Helvetica" panose="020B0604020202020204" pitchFamily="34" charset="0"/>
                <a:ea typeface="Roboto" charset="0"/>
                <a:cs typeface="Helvetica" panose="020B0604020202020204" pitchFamily="34" charset="0"/>
              </a:rPr>
              <a:t>Data-capture tools</a:t>
            </a:r>
          </a:p>
          <a:p>
            <a:pPr>
              <a:defRPr/>
            </a:pPr>
            <a:r>
              <a:rPr lang="en-US" sz="2400" dirty="0">
                <a:latin typeface="Helvetica" panose="020B0604020202020204" pitchFamily="34" charset="0"/>
                <a:ea typeface="Roboto" charset="0"/>
                <a:cs typeface="Helvetica" panose="020B0604020202020204" pitchFamily="34" charset="0"/>
              </a:rPr>
              <a:t>With AI becoming more accessible and ubiquitous, the market is exploding.</a:t>
            </a:r>
          </a:p>
        </p:txBody>
      </p:sp>
    </p:spTree>
    <p:extLst>
      <p:ext uri="{BB962C8B-B14F-4D97-AF65-F5344CB8AC3E}">
        <p14:creationId xmlns:p14="http://schemas.microsoft.com/office/powerpoint/2010/main" val="2170830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40358" y="608002"/>
            <a:ext cx="10351642" cy="65094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ea typeface="Roboto" charset="0"/>
                <a:cs typeface="Helvetica" panose="020B0604020202020204" pitchFamily="34" charset="0"/>
              </a:rPr>
              <a:t>Understanding Popular Types of AI</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5860" y="575502"/>
            <a:ext cx="535965" cy="535965"/>
          </a:xfrm>
          <a:prstGeom prst="rect">
            <a:avLst/>
          </a:prstGeom>
        </p:spPr>
      </p:pic>
      <p:cxnSp>
        <p:nvCxnSpPr>
          <p:cNvPr id="4" name="Straight Connector 3"/>
          <p:cNvCxnSpPr/>
          <p:nvPr/>
        </p:nvCxnSpPr>
        <p:spPr>
          <a:xfrm>
            <a:off x="1066800" y="137393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sp>
        <p:nvSpPr>
          <p:cNvPr id="10" name="Content Placeholder 4"/>
          <p:cNvSpPr txBox="1">
            <a:spLocks/>
          </p:cNvSpPr>
          <p:nvPr/>
        </p:nvSpPr>
        <p:spPr>
          <a:xfrm>
            <a:off x="1066800" y="1636408"/>
            <a:ext cx="10058400" cy="438099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b="1" dirty="0">
                <a:solidFill>
                  <a:srgbClr val="006CA7"/>
                </a:solidFill>
                <a:latin typeface="Helvetica" panose="020B0604020202020204" pitchFamily="34" charset="0"/>
                <a:ea typeface="Roboto" charset="0"/>
                <a:cs typeface="Helvetica" panose="020B0604020202020204" pitchFamily="34" charset="0"/>
              </a:rPr>
              <a:t>machine learning: </a:t>
            </a:r>
            <a:r>
              <a:rPr lang="en-US" sz="2400" dirty="0">
                <a:latin typeface="Helvetica" panose="020B0604020202020204" pitchFamily="34" charset="0"/>
                <a:ea typeface="Helvetica" charset="0"/>
                <a:cs typeface="Helvetica" panose="020B0604020202020204" pitchFamily="34" charset="0"/>
              </a:rPr>
              <a:t>Software that contains the ability to learn or improve without being explicitly programmed.</a:t>
            </a:r>
          </a:p>
          <a:p>
            <a:r>
              <a:rPr lang="en-US" sz="2400" b="1" dirty="0">
                <a:solidFill>
                  <a:srgbClr val="006CA7"/>
                </a:solidFill>
                <a:latin typeface="Helvetica" panose="020B0604020202020204" pitchFamily="34" charset="0"/>
                <a:ea typeface="Roboto" charset="0"/>
                <a:cs typeface="Helvetica" panose="020B0604020202020204" pitchFamily="34" charset="0"/>
              </a:rPr>
              <a:t>deep learning: </a:t>
            </a:r>
            <a:r>
              <a:rPr lang="en-US" sz="2400" dirty="0">
                <a:latin typeface="Helvetica" panose="020B0604020202020204" pitchFamily="34" charset="0"/>
                <a:ea typeface="Helvetica" charset="0"/>
                <a:cs typeface="Helvetica" panose="020B0604020202020204" pitchFamily="34" charset="0"/>
              </a:rPr>
              <a:t>A type of machine learning that uses multiple layers of interconnections among data to identify pattern and improve predicted results.</a:t>
            </a:r>
          </a:p>
          <a:p>
            <a:r>
              <a:rPr lang="en-US" sz="2400" b="1" dirty="0">
                <a:solidFill>
                  <a:srgbClr val="006CA7"/>
                </a:solidFill>
                <a:latin typeface="Helvetica" panose="020B0604020202020204" pitchFamily="34" charset="0"/>
                <a:ea typeface="Roboto" charset="0"/>
                <a:cs typeface="Helvetica" panose="020B0604020202020204" pitchFamily="34" charset="0"/>
              </a:rPr>
              <a:t>neural network: </a:t>
            </a:r>
            <a:r>
              <a:rPr lang="en-US" sz="2400" dirty="0">
                <a:latin typeface="Helvetica" panose="020B0604020202020204" pitchFamily="34" charset="0"/>
                <a:ea typeface="Helvetica" charset="0"/>
                <a:cs typeface="Helvetica" panose="020B0604020202020204" pitchFamily="34" charset="0"/>
              </a:rPr>
              <a:t>Examines data and hunts down and exposes patterns, in order to build models to exploit findings.</a:t>
            </a:r>
          </a:p>
          <a:p>
            <a:r>
              <a:rPr lang="en-US" sz="2400" b="1" dirty="0">
                <a:solidFill>
                  <a:srgbClr val="006CA7"/>
                </a:solidFill>
                <a:latin typeface="Helvetica" panose="020B0604020202020204" pitchFamily="34" charset="0"/>
                <a:ea typeface="Helvetica" charset="0"/>
                <a:cs typeface="Helvetica" panose="020B0604020202020204" pitchFamily="34" charset="0"/>
              </a:rPr>
              <a:t>expert systems: </a:t>
            </a:r>
            <a:r>
              <a:rPr lang="en-US" sz="2400" dirty="0">
                <a:latin typeface="Helvetica" panose="020B0604020202020204" pitchFamily="34" charset="0"/>
                <a:ea typeface="Roboto" charset="0"/>
                <a:cs typeface="Helvetica" panose="020B0604020202020204" pitchFamily="34" charset="0"/>
              </a:rPr>
              <a:t>Leverages rules or examples to perform a task in a way that mimics applied human expertise</a:t>
            </a:r>
            <a:r>
              <a:rPr lang="en-US" sz="2400" dirty="0" smtClean="0">
                <a:latin typeface="Helvetica" panose="020B0604020202020204" pitchFamily="34" charset="0"/>
                <a:ea typeface="Roboto" charset="0"/>
                <a:cs typeface="Helvetica" panose="020B0604020202020204" pitchFamily="34" charset="0"/>
              </a:rPr>
              <a:t>.</a:t>
            </a:r>
          </a:p>
          <a:p>
            <a:pPr lvl="0"/>
            <a:r>
              <a:rPr lang="en-US" sz="2400" b="1" dirty="0">
                <a:solidFill>
                  <a:srgbClr val="006CA7"/>
                </a:solidFill>
                <a:latin typeface="Helvetica" panose="020B0604020202020204" pitchFamily="34" charset="0"/>
                <a:ea typeface="Roboto" charset="0"/>
                <a:cs typeface="Helvetica" panose="020B0604020202020204" pitchFamily="34" charset="0"/>
              </a:rPr>
              <a:t>genetic algorithms: </a:t>
            </a:r>
            <a:r>
              <a:rPr lang="en-US" altLang="en-US" sz="2400" dirty="0">
                <a:latin typeface="Helvetica" panose="020B0604020202020204" pitchFamily="34" charset="0"/>
                <a:ea typeface="Roboto" charset="0"/>
                <a:cs typeface="Helvetica" panose="020B0604020202020204" pitchFamily="34" charset="0"/>
              </a:rPr>
              <a:t>Model building techniques where computers examine many potential solutions to a problem.</a:t>
            </a:r>
            <a:endParaRPr lang="en-US" sz="2400" dirty="0">
              <a:latin typeface="Helvetica" panose="020B0604020202020204" pitchFamily="34" charset="0"/>
              <a:ea typeface="Helvetica" charset="0"/>
              <a:cs typeface="Helvetica" panose="020B0604020202020204" pitchFamily="34" charset="0"/>
            </a:endParaRPr>
          </a:p>
          <a:p>
            <a:pPr lvl="1"/>
            <a:r>
              <a:rPr lang="en-US" altLang="en-US" sz="2000" dirty="0">
                <a:latin typeface="Helvetica" panose="020B0604020202020204" pitchFamily="34" charset="0"/>
                <a:ea typeface="Roboto" charset="0"/>
                <a:cs typeface="Helvetica" panose="020B0604020202020204" pitchFamily="34" charset="0"/>
              </a:rPr>
              <a:t>Modifies various mathematical models that have to be searched for a best alternative</a:t>
            </a:r>
            <a:r>
              <a:rPr lang="en-US" altLang="en-US" sz="2000" dirty="0" smtClean="0">
                <a:latin typeface="Helvetica" panose="020B0604020202020204" pitchFamily="34" charset="0"/>
                <a:ea typeface="Roboto" charset="0"/>
                <a:cs typeface="Helvetica" panose="020B0604020202020204" pitchFamily="34" charset="0"/>
              </a:rPr>
              <a:t>.</a:t>
            </a:r>
            <a:endParaRPr lang="en-US" sz="2400" dirty="0">
              <a:latin typeface="Helvetica" panose="020B0604020202020204" pitchFamily="34" charset="0"/>
              <a:ea typeface="Helvetica" charset="0"/>
              <a:cs typeface="Helvetica" panose="020B0604020202020204" pitchFamily="34" charset="0"/>
            </a:endParaRPr>
          </a:p>
          <a:p>
            <a:endParaRPr lang="en-US" sz="2000" dirty="0">
              <a:latin typeface="Roboto"/>
              <a:ea typeface="Helvetica" charset="0"/>
              <a:cs typeface="Helvetica" charset="0"/>
            </a:endParaRPr>
          </a:p>
          <a:p>
            <a:endParaRPr lang="en-US" sz="2000" dirty="0">
              <a:latin typeface="Roboto" charset="0"/>
              <a:ea typeface="Roboto" charset="0"/>
              <a:cs typeface="Roboto" charset="0"/>
            </a:endParaRPr>
          </a:p>
        </p:txBody>
      </p:sp>
    </p:spTree>
    <p:extLst>
      <p:ext uri="{BB962C8B-B14F-4D97-AF65-F5344CB8AC3E}">
        <p14:creationId xmlns:p14="http://schemas.microsoft.com/office/powerpoint/2010/main" val="2205944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41603A91-F397-5B44-A7CE-3E5BCED14824}"/>
              </a:ext>
            </a:extLst>
          </p:cNvPr>
          <p:cNvCxnSpPr/>
          <p:nvPr/>
        </p:nvCxnSpPr>
        <p:spPr>
          <a:xfrm>
            <a:off x="1066800" y="137393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3" name="Picture 2">
            <a:extLst>
              <a:ext uri="{FF2B5EF4-FFF2-40B4-BE49-F238E27FC236}">
                <a16:creationId xmlns="" xmlns:a16="http://schemas.microsoft.com/office/drawing/2014/main" id="{A419FE4D-D695-6D47-9A53-3B98B7DE418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5860" y="575502"/>
            <a:ext cx="535965" cy="535965"/>
          </a:xfrm>
          <a:prstGeom prst="rect">
            <a:avLst/>
          </a:prstGeom>
        </p:spPr>
      </p:pic>
      <p:sp>
        <p:nvSpPr>
          <p:cNvPr id="4" name="Title 1">
            <a:extLst>
              <a:ext uri="{FF2B5EF4-FFF2-40B4-BE49-F238E27FC236}">
                <a16:creationId xmlns="" xmlns:a16="http://schemas.microsoft.com/office/drawing/2014/main" id="{D8BF145A-AACD-DD49-9C38-D708001D23A6}"/>
              </a:ext>
            </a:extLst>
          </p:cNvPr>
          <p:cNvSpPr txBox="1">
            <a:spLocks/>
          </p:cNvSpPr>
          <p:nvPr/>
        </p:nvSpPr>
        <p:spPr>
          <a:xfrm>
            <a:off x="1840358" y="575502"/>
            <a:ext cx="9284842" cy="79843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ea typeface="Roboto" charset="0"/>
                <a:cs typeface="Helvetica" panose="020B0604020202020204" pitchFamily="34" charset="0"/>
              </a:rPr>
              <a:t>It’s Not as Easy as the Press Might </a:t>
            </a:r>
            <a:r>
              <a:rPr lang="en-US" sz="3200" dirty="0" smtClean="0">
                <a:latin typeface="Helvetica" panose="020B0604020202020204" pitchFamily="34" charset="0"/>
                <a:ea typeface="Roboto" charset="0"/>
                <a:cs typeface="Helvetica" panose="020B0604020202020204" pitchFamily="34" charset="0"/>
              </a:rPr>
              <a:t>State </a:t>
            </a:r>
            <a:r>
              <a:rPr lang="mr-IN" sz="3200" dirty="0" smtClean="0">
                <a:latin typeface="Helvetica" panose="020B0604020202020204" pitchFamily="34" charset="0"/>
                <a:ea typeface="Roboto" charset="0"/>
                <a:cs typeface="Helvetica" panose="020B0604020202020204" pitchFamily="34" charset="0"/>
              </a:rPr>
              <a:t>…</a:t>
            </a:r>
            <a:endParaRPr lang="en-US" sz="3200" dirty="0">
              <a:latin typeface="Helvetica" panose="020B0604020202020204" pitchFamily="34" charset="0"/>
              <a:ea typeface="Roboto" charset="0"/>
              <a:cs typeface="Helvetica" panose="020B0604020202020204" pitchFamily="34" charset="0"/>
            </a:endParaRPr>
          </a:p>
        </p:txBody>
      </p:sp>
      <p:sp>
        <p:nvSpPr>
          <p:cNvPr id="5" name="TextBox 4">
            <a:extLst>
              <a:ext uri="{FF2B5EF4-FFF2-40B4-BE49-F238E27FC236}">
                <a16:creationId xmlns="" xmlns:a16="http://schemas.microsoft.com/office/drawing/2014/main" id="{1CCFCC9A-5352-B343-86B5-AA6E46C2ECE8}"/>
              </a:ext>
            </a:extLst>
          </p:cNvPr>
          <p:cNvSpPr txBox="1"/>
          <p:nvPr/>
        </p:nvSpPr>
        <p:spPr>
          <a:xfrm>
            <a:off x="3742660" y="3891516"/>
            <a:ext cx="184731" cy="369332"/>
          </a:xfrm>
          <a:prstGeom prst="rect">
            <a:avLst/>
          </a:prstGeom>
          <a:noFill/>
        </p:spPr>
        <p:txBody>
          <a:bodyPr wrap="none" rtlCol="0">
            <a:spAutoFit/>
          </a:bodyPr>
          <a:lstStyle/>
          <a:p>
            <a:endParaRPr lang="en-US" dirty="0"/>
          </a:p>
        </p:txBody>
      </p:sp>
      <p:sp>
        <p:nvSpPr>
          <p:cNvPr id="6" name="Content Placeholder 4">
            <a:extLst>
              <a:ext uri="{FF2B5EF4-FFF2-40B4-BE49-F238E27FC236}">
                <a16:creationId xmlns="" xmlns:a16="http://schemas.microsoft.com/office/drawing/2014/main" id="{972B888C-FAFD-9641-8996-09FA09A3CD10}"/>
              </a:ext>
            </a:extLst>
          </p:cNvPr>
          <p:cNvSpPr txBox="1">
            <a:spLocks/>
          </p:cNvSpPr>
          <p:nvPr/>
        </p:nvSpPr>
        <p:spPr>
          <a:xfrm>
            <a:off x="1066800" y="1784555"/>
            <a:ext cx="10058400" cy="4110216"/>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latin typeface="Helvetica" pitchFamily="2" charset="0"/>
                <a:ea typeface="Helvetica" charset="0"/>
                <a:cs typeface="Helvetica" charset="0"/>
              </a:rPr>
              <a:t>Issues that managers, as well as concerned citizens, might want to be aware of include:</a:t>
            </a:r>
          </a:p>
          <a:p>
            <a:pPr lvl="1"/>
            <a:r>
              <a:rPr lang="en-US" sz="2000" dirty="0">
                <a:latin typeface="Helvetica" pitchFamily="2" charset="0"/>
                <a:ea typeface="Helvetica" charset="0"/>
                <a:cs typeface="Helvetica" charset="0"/>
              </a:rPr>
              <a:t>Data quality, inconsistent data, or the inability to integrate data sources into a single dataset capable of input into machine learning systems can all stifle efforts.</a:t>
            </a:r>
          </a:p>
          <a:p>
            <a:pPr lvl="1"/>
            <a:r>
              <a:rPr lang="en-US" sz="2000" dirty="0">
                <a:latin typeface="Helvetica" pitchFamily="2" charset="0"/>
                <a:ea typeface="Helvetica" charset="0"/>
                <a:cs typeface="Helvetica" charset="0"/>
              </a:rPr>
              <a:t>Not enough data.</a:t>
            </a:r>
          </a:p>
          <a:p>
            <a:pPr lvl="1"/>
            <a:r>
              <a:rPr lang="en-US" sz="2000" dirty="0">
                <a:latin typeface="Helvetica" pitchFamily="2" charset="0"/>
                <a:ea typeface="Helvetica" charset="0"/>
                <a:cs typeface="Helvetica" charset="0"/>
              </a:rPr>
              <a:t>Technical staff may require training in developing and maintaining such systems, and such skills are rare.</a:t>
            </a:r>
          </a:p>
          <a:p>
            <a:pPr lvl="1"/>
            <a:r>
              <a:rPr lang="en-US" sz="2000" dirty="0">
                <a:latin typeface="Helvetica" pitchFamily="2" charset="0"/>
                <a:ea typeface="Helvetica" charset="0"/>
                <a:cs typeface="Helvetica" charset="0"/>
              </a:rPr>
              <a:t>AI systems also involve a discipline known as “change management” that goes hand-in-hand with many IS projects</a:t>
            </a:r>
            <a:r>
              <a:rPr lang="en-US" sz="2000" dirty="0" smtClean="0">
                <a:latin typeface="Helvetica" pitchFamily="2" charset="0"/>
                <a:ea typeface="Helvetica" charset="0"/>
                <a:cs typeface="Helvetica" charset="0"/>
              </a:rPr>
              <a:t>.</a:t>
            </a:r>
          </a:p>
          <a:p>
            <a:r>
              <a:rPr lang="en-US" sz="2400" dirty="0">
                <a:latin typeface="Helvetica" pitchFamily="2" charset="0"/>
                <a:ea typeface="Helvetica" charset="0"/>
                <a:cs typeface="Helvetica" charset="0"/>
              </a:rPr>
              <a:t>Some types of machine learning may be legally prohibited because of the data used or the inability to identify how a model works and whether or not it might be discriminatory</a:t>
            </a:r>
            <a:r>
              <a:rPr lang="en-US" sz="2400" dirty="0" smtClean="0">
                <a:latin typeface="Helvetica" pitchFamily="2" charset="0"/>
                <a:ea typeface="Helvetica" charset="0"/>
                <a:cs typeface="Helvetica" charset="0"/>
              </a:rPr>
              <a:t>.</a:t>
            </a:r>
            <a:endParaRPr lang="en-US" sz="2400" dirty="0">
              <a:latin typeface="Helvetica" pitchFamily="2" charset="0"/>
              <a:ea typeface="Helvetica" charset="0"/>
              <a:cs typeface="Helvetica" charset="0"/>
            </a:endParaRPr>
          </a:p>
          <a:p>
            <a:endParaRPr lang="en-US" sz="2000" dirty="0">
              <a:latin typeface="Roboto"/>
              <a:ea typeface="Helvetica" charset="0"/>
              <a:cs typeface="Helvetica" charset="0"/>
            </a:endParaRPr>
          </a:p>
          <a:p>
            <a:endParaRPr lang="en-US" sz="2000" dirty="0">
              <a:latin typeface="Roboto"/>
              <a:ea typeface="Helvetica" charset="0"/>
              <a:cs typeface="Helvetica" charset="0"/>
            </a:endParaRPr>
          </a:p>
          <a:p>
            <a:endParaRPr lang="en-US" sz="2000" dirty="0">
              <a:latin typeface="Roboto"/>
              <a:ea typeface="Helvetica" charset="0"/>
              <a:cs typeface="Helvetica" charset="0"/>
            </a:endParaRPr>
          </a:p>
          <a:p>
            <a:endParaRPr lang="en-US" sz="2000" dirty="0">
              <a:latin typeface="Roboto" charset="0"/>
              <a:ea typeface="Roboto" charset="0"/>
              <a:cs typeface="Roboto" charset="0"/>
            </a:endParaRPr>
          </a:p>
        </p:txBody>
      </p:sp>
    </p:spTree>
    <p:extLst>
      <p:ext uri="{BB962C8B-B14F-4D97-AF65-F5344CB8AC3E}">
        <p14:creationId xmlns:p14="http://schemas.microsoft.com/office/powerpoint/2010/main" val="36797816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AFDB9A9-9305-7143-87A6-8A9173B5557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5860" y="575502"/>
            <a:ext cx="535965" cy="535965"/>
          </a:xfrm>
          <a:prstGeom prst="rect">
            <a:avLst/>
          </a:prstGeom>
        </p:spPr>
      </p:pic>
      <p:cxnSp>
        <p:nvCxnSpPr>
          <p:cNvPr id="4" name="Straight Connector 3">
            <a:extLst>
              <a:ext uri="{FF2B5EF4-FFF2-40B4-BE49-F238E27FC236}">
                <a16:creationId xmlns="" xmlns:a16="http://schemas.microsoft.com/office/drawing/2014/main" id="{FFBC3FD9-94F0-2A4F-8D9C-C9BC5BCB0FE5}"/>
              </a:ext>
            </a:extLst>
          </p:cNvPr>
          <p:cNvCxnSpPr/>
          <p:nvPr/>
        </p:nvCxnSpPr>
        <p:spPr>
          <a:xfrm>
            <a:off x="1066800" y="137393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sp>
        <p:nvSpPr>
          <p:cNvPr id="5" name="Content Placeholder 4">
            <a:extLst>
              <a:ext uri="{FF2B5EF4-FFF2-40B4-BE49-F238E27FC236}">
                <a16:creationId xmlns="" xmlns:a16="http://schemas.microsoft.com/office/drawing/2014/main" id="{9CD42781-7F0E-3942-9F4F-236356EC6529}"/>
              </a:ext>
            </a:extLst>
          </p:cNvPr>
          <p:cNvSpPr txBox="1">
            <a:spLocks/>
          </p:cNvSpPr>
          <p:nvPr/>
        </p:nvSpPr>
        <p:spPr>
          <a:xfrm>
            <a:off x="1066800" y="1784555"/>
            <a:ext cx="10058400" cy="4110216"/>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smtClean="0">
                <a:latin typeface="Helvetica" pitchFamily="2" charset="0"/>
                <a:ea typeface="Helvetica" charset="0"/>
                <a:cs typeface="Helvetica" charset="0"/>
              </a:rPr>
              <a:t>The </a:t>
            </a:r>
            <a:r>
              <a:rPr lang="en-US" sz="2400" dirty="0">
                <a:latin typeface="Helvetica" pitchFamily="2" charset="0"/>
                <a:ea typeface="Helvetica" charset="0"/>
                <a:cs typeface="Helvetica" charset="0"/>
              </a:rPr>
              <a:t>negative unintended consequences of data misuse might also lead to regulation that limits techniques currently used.</a:t>
            </a:r>
          </a:p>
          <a:p>
            <a:r>
              <a:rPr lang="en-US" sz="2400" dirty="0">
                <a:latin typeface="Helvetica" pitchFamily="2" charset="0"/>
                <a:ea typeface="Helvetica" charset="0"/>
                <a:cs typeface="Helvetica" charset="0"/>
              </a:rPr>
              <a:t>Many workers are startled to find that in the United States, just about anything done on organizational networks or using a firm’s computer hardware can be monitored.</a:t>
            </a:r>
          </a:p>
          <a:p>
            <a:r>
              <a:rPr lang="en-US" sz="2400" dirty="0">
                <a:latin typeface="Helvetica" pitchFamily="2" charset="0"/>
                <a:ea typeface="Helvetica" charset="0"/>
                <a:cs typeface="Helvetica" charset="0"/>
              </a:rPr>
              <a:t>Firms that gain an early lead and benefit from scale may be in a position to collect more data than competitors, fueling a virtuous cycle where early winners generate more data, have stronger predictive capabilities, and can have an edge in entering new markets, offering new services, attracting customers, and cutting prices.</a:t>
            </a:r>
          </a:p>
          <a:p>
            <a:endParaRPr lang="en-US" sz="2400" dirty="0">
              <a:latin typeface="Roboto"/>
              <a:ea typeface="Helvetica" charset="0"/>
              <a:cs typeface="Helvetica" charset="0"/>
            </a:endParaRPr>
          </a:p>
          <a:p>
            <a:endParaRPr lang="en-US" sz="2400" dirty="0">
              <a:latin typeface="Roboto"/>
              <a:ea typeface="Helvetica" charset="0"/>
              <a:cs typeface="Helvetica" charset="0"/>
            </a:endParaRPr>
          </a:p>
          <a:p>
            <a:endParaRPr lang="en-US" sz="2400" dirty="0">
              <a:latin typeface="Roboto"/>
              <a:ea typeface="Helvetica" charset="0"/>
              <a:cs typeface="Helvetica" charset="0"/>
            </a:endParaRPr>
          </a:p>
          <a:p>
            <a:endParaRPr lang="en-US" sz="2400" dirty="0">
              <a:latin typeface="Roboto"/>
              <a:ea typeface="Helvetica" charset="0"/>
              <a:cs typeface="Helvetica" charset="0"/>
            </a:endParaRPr>
          </a:p>
          <a:p>
            <a:endParaRPr lang="en-US" sz="2400" dirty="0">
              <a:latin typeface="Roboto" charset="0"/>
              <a:ea typeface="Roboto" charset="0"/>
              <a:cs typeface="Roboto" charset="0"/>
            </a:endParaRPr>
          </a:p>
        </p:txBody>
      </p:sp>
      <p:sp>
        <p:nvSpPr>
          <p:cNvPr id="6" name="Title 1">
            <a:extLst>
              <a:ext uri="{FF2B5EF4-FFF2-40B4-BE49-F238E27FC236}">
                <a16:creationId xmlns="" xmlns:a16="http://schemas.microsoft.com/office/drawing/2014/main" id="{D8BF145A-AACD-DD49-9C38-D708001D23A6}"/>
              </a:ext>
            </a:extLst>
          </p:cNvPr>
          <p:cNvSpPr txBox="1">
            <a:spLocks/>
          </p:cNvSpPr>
          <p:nvPr/>
        </p:nvSpPr>
        <p:spPr>
          <a:xfrm>
            <a:off x="1840358" y="318830"/>
            <a:ext cx="9284842" cy="79843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ea typeface="Roboto" charset="0"/>
                <a:cs typeface="Helvetica" panose="020B0604020202020204" pitchFamily="34" charset="0"/>
              </a:rPr>
              <a:t>It’s Not as Easy as the Press Might </a:t>
            </a:r>
            <a:r>
              <a:rPr lang="en-US" sz="3200" dirty="0" smtClean="0">
                <a:latin typeface="Helvetica" panose="020B0604020202020204" pitchFamily="34" charset="0"/>
                <a:ea typeface="Roboto" charset="0"/>
                <a:cs typeface="Helvetica" panose="020B0604020202020204" pitchFamily="34" charset="0"/>
              </a:rPr>
              <a:t>State </a:t>
            </a:r>
            <a:r>
              <a:rPr lang="mr-IN" sz="3200" dirty="0" smtClean="0">
                <a:latin typeface="Helvetica" panose="020B0604020202020204" pitchFamily="34" charset="0"/>
                <a:ea typeface="Roboto" charset="0"/>
                <a:cs typeface="Helvetica" panose="020B0604020202020204" pitchFamily="34" charset="0"/>
              </a:rPr>
              <a:t>…</a:t>
            </a:r>
            <a:r>
              <a:rPr lang="en-US" sz="3200" dirty="0" smtClean="0">
                <a:latin typeface="Helvetica" panose="020B0604020202020204" pitchFamily="34" charset="0"/>
                <a:ea typeface="Roboto" charset="0"/>
                <a:cs typeface="Helvetica" panose="020B0604020202020204" pitchFamily="34" charset="0"/>
              </a:rPr>
              <a:t> (cont’d)</a:t>
            </a:r>
            <a:endParaRPr lang="en-US" sz="3200" dirty="0">
              <a:latin typeface="Helvetica" panose="020B0604020202020204" pitchFamily="34" charset="0"/>
              <a:ea typeface="Roboto" charset="0"/>
              <a:cs typeface="Helvetica" panose="020B0604020202020204" pitchFamily="34" charset="0"/>
            </a:endParaRPr>
          </a:p>
        </p:txBody>
      </p:sp>
    </p:spTree>
    <p:extLst>
      <p:ext uri="{BB962C8B-B14F-4D97-AF65-F5344CB8AC3E}">
        <p14:creationId xmlns:p14="http://schemas.microsoft.com/office/powerpoint/2010/main" val="33889598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5469F2-4A07-924D-AD18-4073C24762D1}"/>
              </a:ext>
            </a:extLst>
          </p:cNvPr>
          <p:cNvSpPr txBox="1">
            <a:spLocks/>
          </p:cNvSpPr>
          <p:nvPr/>
        </p:nvSpPr>
        <p:spPr>
          <a:xfrm>
            <a:off x="1840358" y="608002"/>
            <a:ext cx="5317067" cy="6953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latin typeface="Helvetica" panose="020B0604020202020204" pitchFamily="34" charset="0"/>
                <a:ea typeface="Roboto" charset="0"/>
                <a:cs typeface="Helvetica" panose="020B0604020202020204" pitchFamily="34" charset="0"/>
              </a:rPr>
              <a:t>Learning Objectives</a:t>
            </a:r>
            <a:endParaRPr lang="en-US" sz="3200" dirty="0">
              <a:latin typeface="Helvetica" panose="020B0604020202020204" pitchFamily="34" charset="0"/>
              <a:ea typeface="Roboto" charset="0"/>
              <a:cs typeface="Helvetica" panose="020B0604020202020204" pitchFamily="34" charset="0"/>
            </a:endParaRPr>
          </a:p>
        </p:txBody>
      </p:sp>
      <p:pic>
        <p:nvPicPr>
          <p:cNvPr id="3" name="Picture 2">
            <a:extLst>
              <a:ext uri="{FF2B5EF4-FFF2-40B4-BE49-F238E27FC236}">
                <a16:creationId xmlns="" xmlns:a16="http://schemas.microsoft.com/office/drawing/2014/main" id="{A6BCBA3F-609D-A64A-B4BC-4827E3D352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5860" y="575502"/>
            <a:ext cx="535965" cy="535965"/>
          </a:xfrm>
          <a:prstGeom prst="rect">
            <a:avLst/>
          </a:prstGeom>
        </p:spPr>
      </p:pic>
      <p:cxnSp>
        <p:nvCxnSpPr>
          <p:cNvPr id="4" name="Straight Connector 3">
            <a:extLst>
              <a:ext uri="{FF2B5EF4-FFF2-40B4-BE49-F238E27FC236}">
                <a16:creationId xmlns="" xmlns:a16="http://schemas.microsoft.com/office/drawing/2014/main" id="{359E9C3D-B08E-6142-B32F-3A54F9EB3244}"/>
              </a:ext>
            </a:extLst>
          </p:cNvPr>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sp>
        <p:nvSpPr>
          <p:cNvPr id="5" name="Text Placeholder 2">
            <a:extLst>
              <a:ext uri="{FF2B5EF4-FFF2-40B4-BE49-F238E27FC236}">
                <a16:creationId xmlns="" xmlns:a16="http://schemas.microsoft.com/office/drawing/2014/main" id="{579241A9-7307-DD44-BEA1-2C7199F5CF3A}"/>
              </a:ext>
            </a:extLst>
          </p:cNvPr>
          <p:cNvSpPr txBox="1">
            <a:spLocks/>
          </p:cNvSpPr>
          <p:nvPr/>
        </p:nvSpPr>
        <p:spPr>
          <a:xfrm>
            <a:off x="1066800" y="1814052"/>
            <a:ext cx="10058400" cy="423196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Font typeface="+mj-lt"/>
              <a:buAutoNum type="arabicPeriod"/>
            </a:pPr>
            <a:r>
              <a:rPr lang="en-US" altLang="en-US" sz="2400" dirty="0">
                <a:latin typeface="Helvetica" pitchFamily="2" charset="0"/>
                <a:ea typeface="Roboto" charset="0"/>
                <a:cs typeface="Roboto" charset="0"/>
              </a:rPr>
              <a:t>Raise awareness of potential ethical risks and unintended consequences from information systems use.</a:t>
            </a:r>
          </a:p>
          <a:p>
            <a:pPr marL="457200" indent="-457200">
              <a:buFont typeface="+mj-lt"/>
              <a:buAutoNum type="arabicPeriod"/>
            </a:pPr>
            <a:r>
              <a:rPr lang="en-US" altLang="en-US" sz="2400" dirty="0">
                <a:latin typeface="Helvetica" pitchFamily="2" charset="0"/>
                <a:ea typeface="Roboto" charset="0"/>
                <a:cs typeface="Roboto" charset="0"/>
              </a:rPr>
              <a:t>Learn failure and vulnerability examples that have tripped up well-intentioned firms as they develop AI and other information systems.</a:t>
            </a:r>
          </a:p>
          <a:p>
            <a:pPr marL="457200" indent="-457200">
              <a:buFont typeface="+mj-lt"/>
              <a:buAutoNum type="arabicPeriod"/>
            </a:pPr>
            <a:r>
              <a:rPr lang="en-US" altLang="en-US" sz="2400" dirty="0">
                <a:latin typeface="Helvetica" pitchFamily="2" charset="0"/>
                <a:ea typeface="Roboto" charset="0"/>
                <a:cs typeface="Roboto" charset="0"/>
              </a:rPr>
              <a:t>Understand how organizations are working together to improve the ethical use of AI, machine learning, and other information systems.</a:t>
            </a:r>
          </a:p>
          <a:p>
            <a:pPr marL="457200" indent="-457200">
              <a:buFont typeface="+mj-lt"/>
              <a:buAutoNum type="arabicPeriod"/>
            </a:pPr>
            <a:r>
              <a:rPr lang="en-US" altLang="en-US" sz="2400" dirty="0">
                <a:latin typeface="Helvetica" pitchFamily="2" charset="0"/>
                <a:ea typeface="Roboto" charset="0"/>
                <a:cs typeface="Roboto" charset="0"/>
              </a:rPr>
              <a:t>Be able to help develop guidelines for development, audit, and enforcement leading toward more ethical, less risk-prone information systems.</a:t>
            </a:r>
          </a:p>
          <a:p>
            <a:pPr marL="457200" indent="-457200">
              <a:buFont typeface="+mj-lt"/>
              <a:buAutoNum type="arabicPeriod"/>
            </a:pPr>
            <a:endParaRPr lang="en-US" altLang="en-US" sz="2000" dirty="0">
              <a:latin typeface="Roboto" charset="0"/>
              <a:ea typeface="Roboto" charset="0"/>
              <a:cs typeface="Roboto" charset="0"/>
            </a:endParaRPr>
          </a:p>
        </p:txBody>
      </p:sp>
    </p:spTree>
    <p:extLst>
      <p:ext uri="{BB962C8B-B14F-4D97-AF65-F5344CB8AC3E}">
        <p14:creationId xmlns:p14="http://schemas.microsoft.com/office/powerpoint/2010/main" val="42829274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5469F2-4A07-924D-AD18-4073C24762D1}"/>
              </a:ext>
            </a:extLst>
          </p:cNvPr>
          <p:cNvSpPr txBox="1">
            <a:spLocks/>
          </p:cNvSpPr>
          <p:nvPr/>
        </p:nvSpPr>
        <p:spPr>
          <a:xfrm>
            <a:off x="1840358" y="608002"/>
            <a:ext cx="8983586" cy="6953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ea typeface="Roboto" charset="0"/>
                <a:cs typeface="Helvetica" panose="020B0604020202020204" pitchFamily="34" charset="0"/>
              </a:rPr>
              <a:t>What If We Can’t Understand How It Thinks?</a:t>
            </a:r>
          </a:p>
        </p:txBody>
      </p:sp>
      <p:pic>
        <p:nvPicPr>
          <p:cNvPr id="3" name="Picture 2">
            <a:extLst>
              <a:ext uri="{FF2B5EF4-FFF2-40B4-BE49-F238E27FC236}">
                <a16:creationId xmlns="" xmlns:a16="http://schemas.microsoft.com/office/drawing/2014/main" id="{A6BCBA3F-609D-A64A-B4BC-4827E3D352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5860" y="575502"/>
            <a:ext cx="535965" cy="535965"/>
          </a:xfrm>
          <a:prstGeom prst="rect">
            <a:avLst/>
          </a:prstGeom>
        </p:spPr>
      </p:pic>
      <p:cxnSp>
        <p:nvCxnSpPr>
          <p:cNvPr id="4" name="Straight Connector 3">
            <a:extLst>
              <a:ext uri="{FF2B5EF4-FFF2-40B4-BE49-F238E27FC236}">
                <a16:creationId xmlns="" xmlns:a16="http://schemas.microsoft.com/office/drawing/2014/main" id="{359E9C3D-B08E-6142-B32F-3A54F9EB3244}"/>
              </a:ext>
            </a:extLst>
          </p:cNvPr>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sp>
        <p:nvSpPr>
          <p:cNvPr id="5" name="Text Placeholder 2">
            <a:extLst>
              <a:ext uri="{FF2B5EF4-FFF2-40B4-BE49-F238E27FC236}">
                <a16:creationId xmlns="" xmlns:a16="http://schemas.microsoft.com/office/drawing/2014/main" id="{579241A9-7307-DD44-BEA1-2C7199F5CF3A}"/>
              </a:ext>
            </a:extLst>
          </p:cNvPr>
          <p:cNvSpPr txBox="1">
            <a:spLocks/>
          </p:cNvSpPr>
          <p:nvPr/>
        </p:nvSpPr>
        <p:spPr>
          <a:xfrm>
            <a:off x="1066800" y="1814052"/>
            <a:ext cx="10058400" cy="423196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latin typeface="Helvetica" charset="0"/>
                <a:ea typeface="Helvetica" charset="0"/>
                <a:cs typeface="Helvetica" charset="0"/>
              </a:rPr>
              <a:t>The “black box” nature of machine learning, with multi-layered statistical weightings, is especially difficult to break apart in a clear demonstration of how, exactly, systems make their decisions.</a:t>
            </a:r>
          </a:p>
          <a:p>
            <a:r>
              <a:rPr lang="en-US" sz="2400" dirty="0">
                <a:latin typeface="Helvetica" charset="0"/>
                <a:ea typeface="Helvetica" charset="0"/>
                <a:cs typeface="Helvetica" charset="0"/>
              </a:rPr>
              <a:t>Such systems heighten the possibility of unintended consequences like software that crosses ethical boundaries. </a:t>
            </a:r>
          </a:p>
          <a:p>
            <a:r>
              <a:rPr lang="en-US" sz="2400" dirty="0">
                <a:latin typeface="Helvetica" charset="0"/>
                <a:ea typeface="Helvetica" charset="0"/>
                <a:cs typeface="Helvetica" charset="0"/>
              </a:rPr>
              <a:t>Earlier this century, the financial </a:t>
            </a:r>
            <a:r>
              <a:rPr lang="en-US" sz="2400" dirty="0" smtClean="0">
                <a:latin typeface="Helvetica" charset="0"/>
                <a:ea typeface="Helvetica" charset="0"/>
                <a:cs typeface="Helvetica" charset="0"/>
              </a:rPr>
              <a:t>industry used </a:t>
            </a:r>
            <a:r>
              <a:rPr lang="en-US" sz="2400" dirty="0">
                <a:latin typeface="Helvetica" charset="0"/>
                <a:ea typeface="Helvetica" charset="0"/>
                <a:cs typeface="Helvetica" charset="0"/>
              </a:rPr>
              <a:t>derivative models so complex that they eventually contributed to a global recession-causing crisis.</a:t>
            </a:r>
          </a:p>
          <a:p>
            <a:r>
              <a:rPr lang="en-US" sz="2400" dirty="0">
                <a:latin typeface="Helvetica" charset="0"/>
                <a:ea typeface="Helvetica" charset="0"/>
                <a:cs typeface="Helvetica" charset="0"/>
              </a:rPr>
              <a:t>Legal requirements such as red-lining laws (where geographic exclusion is a proxy for race) mean that firms may need to prove that inferences buried deep in their system aren’t simply proxies for illegal exclusionary criteria, such as race.</a:t>
            </a:r>
          </a:p>
          <a:p>
            <a:endParaRPr lang="en-US" altLang="en-US" sz="2000" dirty="0">
              <a:latin typeface="Helvetica" charset="0"/>
              <a:ea typeface="Helvetica" charset="0"/>
              <a:cs typeface="Helvetica" charset="0"/>
            </a:endParaRPr>
          </a:p>
        </p:txBody>
      </p:sp>
    </p:spTree>
    <p:extLst>
      <p:ext uri="{BB962C8B-B14F-4D97-AF65-F5344CB8AC3E}">
        <p14:creationId xmlns:p14="http://schemas.microsoft.com/office/powerpoint/2010/main" val="29540128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5469F2-4A07-924D-AD18-4073C24762D1}"/>
              </a:ext>
            </a:extLst>
          </p:cNvPr>
          <p:cNvSpPr txBox="1">
            <a:spLocks/>
          </p:cNvSpPr>
          <p:nvPr/>
        </p:nvSpPr>
        <p:spPr>
          <a:xfrm>
            <a:off x="1840358" y="608002"/>
            <a:ext cx="8983586" cy="6953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ea typeface="Roboto" charset="0"/>
                <a:cs typeface="Helvetica" panose="020B0604020202020204" pitchFamily="34" charset="0"/>
              </a:rPr>
              <a:t>Is Your Algorithm Racist or Sexist?</a:t>
            </a:r>
          </a:p>
        </p:txBody>
      </p:sp>
      <p:pic>
        <p:nvPicPr>
          <p:cNvPr id="3" name="Picture 2">
            <a:extLst>
              <a:ext uri="{FF2B5EF4-FFF2-40B4-BE49-F238E27FC236}">
                <a16:creationId xmlns="" xmlns:a16="http://schemas.microsoft.com/office/drawing/2014/main" id="{A6BCBA3F-609D-A64A-B4BC-4827E3D352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5860" y="575502"/>
            <a:ext cx="535965" cy="535965"/>
          </a:xfrm>
          <a:prstGeom prst="rect">
            <a:avLst/>
          </a:prstGeom>
        </p:spPr>
      </p:pic>
      <p:cxnSp>
        <p:nvCxnSpPr>
          <p:cNvPr id="4" name="Straight Connector 3">
            <a:extLst>
              <a:ext uri="{FF2B5EF4-FFF2-40B4-BE49-F238E27FC236}">
                <a16:creationId xmlns="" xmlns:a16="http://schemas.microsoft.com/office/drawing/2014/main" id="{359E9C3D-B08E-6142-B32F-3A54F9EB3244}"/>
              </a:ext>
            </a:extLst>
          </p:cNvPr>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sp>
        <p:nvSpPr>
          <p:cNvPr id="5" name="Text Placeholder 2">
            <a:extLst>
              <a:ext uri="{FF2B5EF4-FFF2-40B4-BE49-F238E27FC236}">
                <a16:creationId xmlns="" xmlns:a16="http://schemas.microsoft.com/office/drawing/2014/main" id="{579241A9-7307-DD44-BEA1-2C7199F5CF3A}"/>
              </a:ext>
            </a:extLst>
          </p:cNvPr>
          <p:cNvSpPr txBox="1">
            <a:spLocks/>
          </p:cNvSpPr>
          <p:nvPr/>
        </p:nvSpPr>
        <p:spPr>
          <a:xfrm>
            <a:off x="1066800" y="1814052"/>
            <a:ext cx="10058400" cy="423196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latin typeface="Helvetica" charset="0"/>
                <a:ea typeface="Helvetica" charset="0"/>
                <a:cs typeface="Helvetica" charset="0"/>
              </a:rPr>
              <a:t>Since AI systems “learn” based on data, then any biases in data can become part of the model.</a:t>
            </a:r>
          </a:p>
          <a:p>
            <a:r>
              <a:rPr lang="en-US" sz="2400" dirty="0">
                <a:latin typeface="Helvetica" charset="0"/>
                <a:ea typeface="Helvetica" charset="0"/>
                <a:cs typeface="Helvetica" charset="0"/>
              </a:rPr>
              <a:t>Facial recognition systems based mostly on Caucasian faces often misidentify people of color.</a:t>
            </a:r>
          </a:p>
          <a:p>
            <a:pPr lvl="1"/>
            <a:r>
              <a:rPr lang="en-US" sz="2000" dirty="0">
                <a:latin typeface="Helvetica" charset="0"/>
                <a:ea typeface="Helvetica" charset="0"/>
                <a:cs typeface="Helvetica" charset="0"/>
              </a:rPr>
              <a:t>Implications of such systems range from poor customer service to harmful, incarceration-causing misclassification by criminal justice and security systems.</a:t>
            </a:r>
          </a:p>
          <a:p>
            <a:r>
              <a:rPr lang="en-US" sz="2400" dirty="0">
                <a:latin typeface="Helvetica" charset="0"/>
                <a:ea typeface="Helvetica" charset="0"/>
                <a:cs typeface="Helvetica" charset="0"/>
              </a:rPr>
              <a:t>The diversity of systems development staff can influence model development.</a:t>
            </a:r>
          </a:p>
          <a:p>
            <a:r>
              <a:rPr lang="en-US" sz="2400" dirty="0">
                <a:latin typeface="Helvetica" charset="0"/>
                <a:ea typeface="Helvetica" charset="0"/>
                <a:cs typeface="Helvetica" charset="0"/>
              </a:rPr>
              <a:t>AI systems may reveal biases in processes and workforce that firms aren't even aware exist.</a:t>
            </a:r>
          </a:p>
          <a:p>
            <a:endParaRPr lang="en-US" sz="2600" dirty="0">
              <a:latin typeface="Helvetica" charset="0"/>
              <a:ea typeface="Helvetica" charset="0"/>
              <a:cs typeface="Helvetica" charset="0"/>
            </a:endParaRPr>
          </a:p>
          <a:p>
            <a:endParaRPr lang="en-US" sz="2400" dirty="0">
              <a:latin typeface="Helvetica" charset="0"/>
              <a:ea typeface="Helvetica" charset="0"/>
              <a:cs typeface="Helvetica" charset="0"/>
            </a:endParaRPr>
          </a:p>
          <a:p>
            <a:endParaRPr lang="en-US" altLang="en-US" sz="2000" dirty="0">
              <a:latin typeface="Helvetica" charset="0"/>
              <a:ea typeface="Helvetica" charset="0"/>
              <a:cs typeface="Helvetica" charset="0"/>
            </a:endParaRPr>
          </a:p>
        </p:txBody>
      </p:sp>
    </p:spTree>
    <p:extLst>
      <p:ext uri="{BB962C8B-B14F-4D97-AF65-F5344CB8AC3E}">
        <p14:creationId xmlns:p14="http://schemas.microsoft.com/office/powerpoint/2010/main" val="21559114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5469F2-4A07-924D-AD18-4073C24762D1}"/>
              </a:ext>
            </a:extLst>
          </p:cNvPr>
          <p:cNvSpPr txBox="1">
            <a:spLocks/>
          </p:cNvSpPr>
          <p:nvPr/>
        </p:nvSpPr>
        <p:spPr>
          <a:xfrm>
            <a:off x="1840358" y="383414"/>
            <a:ext cx="9284842" cy="7974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ea typeface="Roboto" charset="0"/>
                <a:cs typeface="Helvetica" panose="020B0604020202020204" pitchFamily="34" charset="0"/>
              </a:rPr>
              <a:t>Catching the Golden State Killer: The Promise </a:t>
            </a:r>
            <a:r>
              <a:rPr lang="en-US" sz="3200" dirty="0" smtClean="0">
                <a:latin typeface="Helvetica" panose="020B0604020202020204" pitchFamily="34" charset="0"/>
                <a:ea typeface="Roboto" charset="0"/>
                <a:cs typeface="Helvetica" panose="020B0604020202020204" pitchFamily="34" charset="0"/>
              </a:rPr>
              <a:t/>
            </a:r>
            <a:br>
              <a:rPr lang="en-US" sz="3200" dirty="0" smtClean="0">
                <a:latin typeface="Helvetica" panose="020B0604020202020204" pitchFamily="34" charset="0"/>
                <a:ea typeface="Roboto" charset="0"/>
                <a:cs typeface="Helvetica" panose="020B0604020202020204" pitchFamily="34" charset="0"/>
              </a:rPr>
            </a:br>
            <a:r>
              <a:rPr lang="en-US" sz="3200" dirty="0" smtClean="0">
                <a:latin typeface="Helvetica" panose="020B0604020202020204" pitchFamily="34" charset="0"/>
                <a:ea typeface="Roboto" charset="0"/>
                <a:cs typeface="Helvetica" panose="020B0604020202020204" pitchFamily="34" charset="0"/>
              </a:rPr>
              <a:t>and </a:t>
            </a:r>
            <a:r>
              <a:rPr lang="en-US" sz="3200" dirty="0">
                <a:latin typeface="Helvetica" panose="020B0604020202020204" pitchFamily="34" charset="0"/>
                <a:ea typeface="Roboto" charset="0"/>
                <a:cs typeface="Helvetica" panose="020B0604020202020204" pitchFamily="34" charset="0"/>
              </a:rPr>
              <a:t>Peril of Big Data’s Reach</a:t>
            </a:r>
          </a:p>
        </p:txBody>
      </p:sp>
      <p:pic>
        <p:nvPicPr>
          <p:cNvPr id="3" name="Picture 2">
            <a:extLst>
              <a:ext uri="{FF2B5EF4-FFF2-40B4-BE49-F238E27FC236}">
                <a16:creationId xmlns="" xmlns:a16="http://schemas.microsoft.com/office/drawing/2014/main" id="{A6BCBA3F-609D-A64A-B4BC-4827E3D352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5860" y="575502"/>
            <a:ext cx="535965" cy="535965"/>
          </a:xfrm>
          <a:prstGeom prst="rect">
            <a:avLst/>
          </a:prstGeom>
        </p:spPr>
      </p:pic>
      <p:cxnSp>
        <p:nvCxnSpPr>
          <p:cNvPr id="4" name="Straight Connector 3">
            <a:extLst>
              <a:ext uri="{FF2B5EF4-FFF2-40B4-BE49-F238E27FC236}">
                <a16:creationId xmlns="" xmlns:a16="http://schemas.microsoft.com/office/drawing/2014/main" id="{359E9C3D-B08E-6142-B32F-3A54F9EB3244}"/>
              </a:ext>
            </a:extLst>
          </p:cNvPr>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sp>
        <p:nvSpPr>
          <p:cNvPr id="5" name="Text Placeholder 2">
            <a:extLst>
              <a:ext uri="{FF2B5EF4-FFF2-40B4-BE49-F238E27FC236}">
                <a16:creationId xmlns="" xmlns:a16="http://schemas.microsoft.com/office/drawing/2014/main" id="{579241A9-7307-DD44-BEA1-2C7199F5CF3A}"/>
              </a:ext>
            </a:extLst>
          </p:cNvPr>
          <p:cNvSpPr txBox="1">
            <a:spLocks/>
          </p:cNvSpPr>
          <p:nvPr/>
        </p:nvSpPr>
        <p:spPr>
          <a:xfrm>
            <a:off x="1066800" y="1699467"/>
            <a:ext cx="10058400" cy="515853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latin typeface="Helvetica" charset="0"/>
                <a:ea typeface="Helvetica" charset="0"/>
                <a:cs typeface="Helvetica" charset="0"/>
              </a:rPr>
              <a:t>Facial recognition is “good” when it can be used to find a lost child, but can be oppressive in the hands of a totalitarian state bent on finding protesters and rooting out dissent.</a:t>
            </a:r>
          </a:p>
          <a:p>
            <a:r>
              <a:rPr lang="en-US" sz="2400" dirty="0">
                <a:latin typeface="Helvetica" charset="0"/>
                <a:ea typeface="Helvetica" charset="0"/>
                <a:cs typeface="Helvetica" charset="0"/>
              </a:rPr>
              <a:t>Using a well-preserved piece of biological evidence, officers sequenced the DNA of the Golden State Killer and uploaded it to the </a:t>
            </a:r>
            <a:r>
              <a:rPr lang="en-US" sz="2400" dirty="0" err="1">
                <a:latin typeface="Helvetica" charset="0"/>
                <a:ea typeface="Helvetica" charset="0"/>
                <a:cs typeface="Helvetica" charset="0"/>
              </a:rPr>
              <a:t>GEDMatch</a:t>
            </a:r>
            <a:r>
              <a:rPr lang="en-US" sz="2400" dirty="0">
                <a:latin typeface="Helvetica" charset="0"/>
                <a:ea typeface="Helvetica" charset="0"/>
                <a:cs typeface="Helvetica" charset="0"/>
              </a:rPr>
              <a:t> website, an open-source clearinghouse of publicly-shared DNA.</a:t>
            </a:r>
          </a:p>
          <a:p>
            <a:pPr lvl="1"/>
            <a:r>
              <a:rPr lang="en-US" sz="2000" dirty="0">
                <a:latin typeface="Helvetica" charset="0"/>
                <a:ea typeface="Helvetica" charset="0"/>
                <a:cs typeface="Helvetica" charset="0"/>
              </a:rPr>
              <a:t>This evidence was all available without requiring a warrant or a court order. </a:t>
            </a:r>
            <a:endParaRPr lang="en-US" sz="2400" dirty="0">
              <a:latin typeface="Helvetica" charset="0"/>
              <a:ea typeface="Helvetica" charset="0"/>
              <a:cs typeface="Helvetica" charset="0"/>
            </a:endParaRPr>
          </a:p>
          <a:p>
            <a:pPr marL="0" indent="0">
              <a:buNone/>
            </a:pPr>
            <a:endParaRPr lang="en-US" sz="2600" dirty="0">
              <a:latin typeface="Helvetica" charset="0"/>
              <a:ea typeface="Helvetica" charset="0"/>
              <a:cs typeface="Helvetica" charset="0"/>
            </a:endParaRPr>
          </a:p>
          <a:p>
            <a:endParaRPr lang="en-US" altLang="en-US" sz="2000" dirty="0">
              <a:latin typeface="Helvetica" charset="0"/>
              <a:ea typeface="Helvetica" charset="0"/>
              <a:cs typeface="Helvetica" charset="0"/>
            </a:endParaRPr>
          </a:p>
        </p:txBody>
      </p:sp>
    </p:spTree>
    <p:extLst>
      <p:ext uri="{BB962C8B-B14F-4D97-AF65-F5344CB8AC3E}">
        <p14:creationId xmlns:p14="http://schemas.microsoft.com/office/powerpoint/2010/main" val="10388779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5469F2-4A07-924D-AD18-4073C24762D1}"/>
              </a:ext>
            </a:extLst>
          </p:cNvPr>
          <p:cNvSpPr txBox="1">
            <a:spLocks/>
          </p:cNvSpPr>
          <p:nvPr/>
        </p:nvSpPr>
        <p:spPr>
          <a:xfrm>
            <a:off x="1840358" y="383414"/>
            <a:ext cx="9284842" cy="7974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ea typeface="Roboto" charset="0"/>
                <a:cs typeface="Helvetica" panose="020B0604020202020204" pitchFamily="34" charset="0"/>
              </a:rPr>
              <a:t>Catching the Golden State Killer: The Promise </a:t>
            </a:r>
            <a:r>
              <a:rPr lang="en-US" sz="3200" dirty="0" smtClean="0">
                <a:latin typeface="Helvetica" panose="020B0604020202020204" pitchFamily="34" charset="0"/>
                <a:ea typeface="Roboto" charset="0"/>
                <a:cs typeface="Helvetica" panose="020B0604020202020204" pitchFamily="34" charset="0"/>
              </a:rPr>
              <a:t/>
            </a:r>
            <a:br>
              <a:rPr lang="en-US" sz="3200" dirty="0" smtClean="0">
                <a:latin typeface="Helvetica" panose="020B0604020202020204" pitchFamily="34" charset="0"/>
                <a:ea typeface="Roboto" charset="0"/>
                <a:cs typeface="Helvetica" panose="020B0604020202020204" pitchFamily="34" charset="0"/>
              </a:rPr>
            </a:br>
            <a:r>
              <a:rPr lang="en-US" sz="3200" dirty="0" smtClean="0">
                <a:latin typeface="Helvetica" panose="020B0604020202020204" pitchFamily="34" charset="0"/>
                <a:ea typeface="Roboto" charset="0"/>
                <a:cs typeface="Helvetica" panose="020B0604020202020204" pitchFamily="34" charset="0"/>
              </a:rPr>
              <a:t>and </a:t>
            </a:r>
            <a:r>
              <a:rPr lang="en-US" sz="3200" dirty="0">
                <a:latin typeface="Helvetica" panose="020B0604020202020204" pitchFamily="34" charset="0"/>
                <a:ea typeface="Roboto" charset="0"/>
                <a:cs typeface="Helvetica" panose="020B0604020202020204" pitchFamily="34" charset="0"/>
              </a:rPr>
              <a:t>Peril of Big Data’s Reach</a:t>
            </a:r>
          </a:p>
        </p:txBody>
      </p:sp>
      <p:pic>
        <p:nvPicPr>
          <p:cNvPr id="3" name="Picture 2">
            <a:extLst>
              <a:ext uri="{FF2B5EF4-FFF2-40B4-BE49-F238E27FC236}">
                <a16:creationId xmlns="" xmlns:a16="http://schemas.microsoft.com/office/drawing/2014/main" id="{A6BCBA3F-609D-A64A-B4BC-4827E3D352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5860" y="575502"/>
            <a:ext cx="535965" cy="535965"/>
          </a:xfrm>
          <a:prstGeom prst="rect">
            <a:avLst/>
          </a:prstGeom>
        </p:spPr>
      </p:pic>
      <p:cxnSp>
        <p:nvCxnSpPr>
          <p:cNvPr id="4" name="Straight Connector 3">
            <a:extLst>
              <a:ext uri="{FF2B5EF4-FFF2-40B4-BE49-F238E27FC236}">
                <a16:creationId xmlns="" xmlns:a16="http://schemas.microsoft.com/office/drawing/2014/main" id="{359E9C3D-B08E-6142-B32F-3A54F9EB3244}"/>
              </a:ext>
            </a:extLst>
          </p:cNvPr>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sp>
        <p:nvSpPr>
          <p:cNvPr id="5" name="Text Placeholder 2">
            <a:extLst>
              <a:ext uri="{FF2B5EF4-FFF2-40B4-BE49-F238E27FC236}">
                <a16:creationId xmlns="" xmlns:a16="http://schemas.microsoft.com/office/drawing/2014/main" id="{579241A9-7307-DD44-BEA1-2C7199F5CF3A}"/>
              </a:ext>
            </a:extLst>
          </p:cNvPr>
          <p:cNvSpPr txBox="1">
            <a:spLocks/>
          </p:cNvSpPr>
          <p:nvPr/>
        </p:nvSpPr>
        <p:spPr>
          <a:xfrm>
            <a:off x="1066800" y="1699467"/>
            <a:ext cx="10058400" cy="515853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smtClean="0">
                <a:latin typeface="Helvetica" charset="0"/>
                <a:ea typeface="Helvetica" charset="0"/>
                <a:cs typeface="Helvetica" charset="0"/>
              </a:rPr>
              <a:t>The </a:t>
            </a:r>
            <a:r>
              <a:rPr lang="en-US" sz="2400" dirty="0">
                <a:latin typeface="Helvetica" charset="0"/>
                <a:ea typeface="Helvetica" charset="0"/>
                <a:cs typeface="Helvetica" charset="0"/>
              </a:rPr>
              <a:t>case brought to light additional issues of privacy and ethical data use.</a:t>
            </a:r>
          </a:p>
          <a:p>
            <a:r>
              <a:rPr lang="en-US" sz="2400" dirty="0">
                <a:latin typeface="Helvetica" charset="0"/>
                <a:ea typeface="Helvetica" charset="0"/>
                <a:cs typeface="Helvetica" charset="0"/>
              </a:rPr>
              <a:t>We are in the midst of navigating a world where big data and machine learning can keep us safe and deliver social good as well as expose others to discrimination, extortion, or the public release of sensitive information that they had not sought or even been aware of.</a:t>
            </a:r>
          </a:p>
          <a:p>
            <a:endParaRPr lang="en-US" sz="2400" dirty="0">
              <a:latin typeface="Helvetica" charset="0"/>
              <a:ea typeface="Helvetica" charset="0"/>
              <a:cs typeface="Helvetica" charset="0"/>
            </a:endParaRPr>
          </a:p>
          <a:p>
            <a:pPr marL="0" indent="0">
              <a:buNone/>
            </a:pPr>
            <a:endParaRPr lang="en-US" sz="2600" dirty="0">
              <a:latin typeface="Helvetica" charset="0"/>
              <a:ea typeface="Helvetica" charset="0"/>
              <a:cs typeface="Helvetica" charset="0"/>
            </a:endParaRPr>
          </a:p>
          <a:p>
            <a:endParaRPr lang="en-US" altLang="en-US" sz="2000" dirty="0">
              <a:latin typeface="Helvetica" charset="0"/>
              <a:ea typeface="Helvetica" charset="0"/>
              <a:cs typeface="Helvetica" charset="0"/>
            </a:endParaRPr>
          </a:p>
        </p:txBody>
      </p:sp>
    </p:spTree>
    <p:extLst>
      <p:ext uri="{BB962C8B-B14F-4D97-AF65-F5344CB8AC3E}">
        <p14:creationId xmlns:p14="http://schemas.microsoft.com/office/powerpoint/2010/main" val="1505373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40358" y="608003"/>
            <a:ext cx="9863962" cy="650947"/>
          </a:xfrm>
          <a:prstGeom prst="rect">
            <a:avLst/>
          </a:prstGeom>
        </p:spPr>
        <p:txBody>
          <a:bodyPr>
            <a:normAutofit/>
          </a:bodyPr>
          <a:lstStyle/>
          <a:p>
            <a:pPr algn="l"/>
            <a:r>
              <a:rPr lang="en-US" sz="3200" dirty="0">
                <a:latin typeface="Helvetica" panose="020B0604020202020204" pitchFamily="34" charset="0"/>
                <a:ea typeface="Roboto" charset="0"/>
                <a:cs typeface="Helvetica" panose="020B0604020202020204" pitchFamily="34" charset="0"/>
              </a:rPr>
              <a:t>Introduction</a:t>
            </a:r>
          </a:p>
        </p:txBody>
      </p:sp>
      <p:cxnSp>
        <p:nvCxnSpPr>
          <p:cNvPr id="9" name="Straight Connector 8"/>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5860" y="575502"/>
            <a:ext cx="535965" cy="535965"/>
          </a:xfrm>
          <a:prstGeom prst="rect">
            <a:avLst/>
          </a:prstGeom>
        </p:spPr>
      </p:pic>
      <p:sp>
        <p:nvSpPr>
          <p:cNvPr id="7" name="Content Placeholder 2"/>
          <p:cNvSpPr txBox="1">
            <a:spLocks/>
          </p:cNvSpPr>
          <p:nvPr/>
        </p:nvSpPr>
        <p:spPr>
          <a:xfrm>
            <a:off x="1066800" y="1699468"/>
            <a:ext cx="10058400" cy="4347656"/>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tLang="en-US" sz="2400" b="1" dirty="0">
                <a:solidFill>
                  <a:srgbClr val="006CA7"/>
                </a:solidFill>
                <a:latin typeface="Helvetica" panose="020B0604020202020204" pitchFamily="34" charset="0"/>
                <a:ea typeface="Roboto" charset="0"/>
                <a:cs typeface="Helvetica" panose="020B0604020202020204" pitchFamily="34" charset="0"/>
              </a:rPr>
              <a:t>big data: </a:t>
            </a:r>
            <a:r>
              <a:rPr lang="en-US" altLang="en-US" sz="2400" dirty="0">
                <a:latin typeface="Helvetica" panose="020B0604020202020204" pitchFamily="34" charset="0"/>
                <a:ea typeface="Roboto" charset="0"/>
                <a:cs typeface="Helvetica" panose="020B0604020202020204" pitchFamily="34" charset="0"/>
              </a:rPr>
              <a:t>The collections, storage, and analysis of extremely large, complex, and often unstructured data sets that can be used by organizations to generate insights that would otherwise be impossible to make. </a:t>
            </a:r>
          </a:p>
          <a:p>
            <a:pPr lvl="1"/>
            <a:r>
              <a:rPr lang="en-US" altLang="en-US" sz="2000" dirty="0">
                <a:latin typeface="Helvetica" panose="020B0604020202020204" pitchFamily="34" charset="0"/>
                <a:ea typeface="Roboto" charset="0"/>
                <a:cs typeface="Helvetica" panose="020B0604020202020204" pitchFamily="34" charset="0"/>
              </a:rPr>
              <a:t>The massive amount of data available to today’</a:t>
            </a:r>
            <a:r>
              <a:rPr lang="en-US" altLang="ja-JP" sz="2000" dirty="0">
                <a:latin typeface="Helvetica" panose="020B0604020202020204" pitchFamily="34" charset="0"/>
                <a:ea typeface="Roboto" charset="0"/>
                <a:cs typeface="Helvetica" panose="020B0604020202020204" pitchFamily="34" charset="0"/>
              </a:rPr>
              <a:t>s managers.</a:t>
            </a:r>
          </a:p>
          <a:p>
            <a:pPr lvl="2"/>
            <a:r>
              <a:rPr lang="en-US" altLang="en-US" sz="1800" dirty="0">
                <a:latin typeface="Helvetica" panose="020B0604020202020204" pitchFamily="34" charset="0"/>
                <a:ea typeface="Roboto" charset="0"/>
                <a:cs typeface="Helvetica" panose="020B0604020202020204" pitchFamily="34" charset="0"/>
              </a:rPr>
              <a:t>Unstructured, big, and costly to work through conventional databases.</a:t>
            </a:r>
          </a:p>
          <a:p>
            <a:pPr lvl="2"/>
            <a:r>
              <a:rPr lang="en-US" altLang="en-US" sz="1800" dirty="0">
                <a:latin typeface="Helvetica" panose="020B0604020202020204" pitchFamily="34" charset="0"/>
                <a:ea typeface="Roboto" charset="0"/>
                <a:cs typeface="Helvetica" panose="020B0604020202020204" pitchFamily="34" charset="0"/>
              </a:rPr>
              <a:t>Made available by new tools for analysis and insight.</a:t>
            </a:r>
          </a:p>
          <a:p>
            <a:r>
              <a:rPr lang="en-US" altLang="en-US" sz="2400" dirty="0">
                <a:latin typeface="Helvetica" panose="020B0604020202020204" pitchFamily="34" charset="0"/>
                <a:ea typeface="Roboto" charset="0"/>
                <a:cs typeface="Helvetica" panose="020B0604020202020204" pitchFamily="34" charset="0"/>
              </a:rPr>
              <a:t>Decision-making is data-driven, fact-based and enabled by:</a:t>
            </a:r>
          </a:p>
          <a:p>
            <a:pPr lvl="1"/>
            <a:r>
              <a:rPr lang="en-US" altLang="en-US" sz="2000" dirty="0">
                <a:latin typeface="Helvetica" panose="020B0604020202020204" pitchFamily="34" charset="0"/>
                <a:ea typeface="Roboto" charset="0"/>
                <a:cs typeface="Helvetica" panose="020B0604020202020204" pitchFamily="34" charset="0"/>
              </a:rPr>
              <a:t>Standardized corporate data.</a:t>
            </a:r>
          </a:p>
          <a:p>
            <a:pPr lvl="1"/>
            <a:r>
              <a:rPr lang="en-US" altLang="en-US" sz="2000" dirty="0">
                <a:latin typeface="Helvetica" panose="020B0604020202020204" pitchFamily="34" charset="0"/>
                <a:ea typeface="Roboto" charset="0"/>
                <a:cs typeface="Helvetica" panose="020B0604020202020204" pitchFamily="34" charset="0"/>
              </a:rPr>
              <a:t>Access to third-party data sets through cheap, fast computing and easier-to-use software</a:t>
            </a:r>
            <a:r>
              <a:rPr lang="en-US" altLang="en-US" sz="1800" dirty="0">
                <a:latin typeface="Helvetica" panose="020B0604020202020204" pitchFamily="34" charset="0"/>
                <a:ea typeface="Roboto" charset="0"/>
                <a:cs typeface="Helvetica" panose="020B0604020202020204" pitchFamily="34" charset="0"/>
              </a:rPr>
              <a:t>.</a:t>
            </a:r>
          </a:p>
          <a:p>
            <a:pPr lvl="1">
              <a:buFont typeface="Arial"/>
              <a:buNone/>
            </a:pPr>
            <a:endParaRPr lang="en-US" altLang="en-US" sz="2000" dirty="0">
              <a:latin typeface="Roboto" charset="0"/>
              <a:ea typeface="Roboto" charset="0"/>
              <a:cs typeface="Roboto" charset="0"/>
            </a:endParaRPr>
          </a:p>
        </p:txBody>
      </p:sp>
    </p:spTree>
    <p:extLst>
      <p:ext uri="{BB962C8B-B14F-4D97-AF65-F5344CB8AC3E}">
        <p14:creationId xmlns:p14="http://schemas.microsoft.com/office/powerpoint/2010/main" val="4724380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5469F2-4A07-924D-AD18-4073C24762D1}"/>
              </a:ext>
            </a:extLst>
          </p:cNvPr>
          <p:cNvSpPr txBox="1">
            <a:spLocks/>
          </p:cNvSpPr>
          <p:nvPr/>
        </p:nvSpPr>
        <p:spPr>
          <a:xfrm>
            <a:off x="1840358" y="608002"/>
            <a:ext cx="8983586" cy="7974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ea typeface="Roboto" charset="0"/>
                <a:cs typeface="Helvetica" panose="020B0604020202020204" pitchFamily="34" charset="0"/>
              </a:rPr>
              <a:t>Recognizing Risks and Setting Standards</a:t>
            </a:r>
          </a:p>
        </p:txBody>
      </p:sp>
      <p:pic>
        <p:nvPicPr>
          <p:cNvPr id="3" name="Picture 2">
            <a:extLst>
              <a:ext uri="{FF2B5EF4-FFF2-40B4-BE49-F238E27FC236}">
                <a16:creationId xmlns="" xmlns:a16="http://schemas.microsoft.com/office/drawing/2014/main" id="{A6BCBA3F-609D-A64A-B4BC-4827E3D352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5860" y="575502"/>
            <a:ext cx="535965" cy="535965"/>
          </a:xfrm>
          <a:prstGeom prst="rect">
            <a:avLst/>
          </a:prstGeom>
        </p:spPr>
      </p:pic>
      <p:cxnSp>
        <p:nvCxnSpPr>
          <p:cNvPr id="4" name="Straight Connector 3">
            <a:extLst>
              <a:ext uri="{FF2B5EF4-FFF2-40B4-BE49-F238E27FC236}">
                <a16:creationId xmlns="" xmlns:a16="http://schemas.microsoft.com/office/drawing/2014/main" id="{359E9C3D-B08E-6142-B32F-3A54F9EB3244}"/>
              </a:ext>
            </a:extLst>
          </p:cNvPr>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sp>
        <p:nvSpPr>
          <p:cNvPr id="5" name="Text Placeholder 2">
            <a:extLst>
              <a:ext uri="{FF2B5EF4-FFF2-40B4-BE49-F238E27FC236}">
                <a16:creationId xmlns="" xmlns:a16="http://schemas.microsoft.com/office/drawing/2014/main" id="{579241A9-7307-DD44-BEA1-2C7199F5CF3A}"/>
              </a:ext>
            </a:extLst>
          </p:cNvPr>
          <p:cNvSpPr txBox="1">
            <a:spLocks/>
          </p:cNvSpPr>
          <p:nvPr/>
        </p:nvSpPr>
        <p:spPr>
          <a:xfrm>
            <a:off x="1066800" y="1814051"/>
            <a:ext cx="10058400" cy="5043947"/>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latin typeface="Helvetica" charset="0"/>
                <a:ea typeface="Helvetica" charset="0"/>
                <a:cs typeface="Helvetica" charset="0"/>
              </a:rPr>
              <a:t>Firms and policy organizations are being proactive and working together to craft safer software-use policies.</a:t>
            </a:r>
          </a:p>
          <a:p>
            <a:r>
              <a:rPr lang="en-US" sz="2400" dirty="0">
                <a:latin typeface="Helvetica" charset="0"/>
                <a:ea typeface="Helvetica" charset="0"/>
                <a:cs typeface="Helvetica" charset="0"/>
              </a:rPr>
              <a:t>Industry leaders including Amazon, Apple, Facebook, Google, IBM, and Microsoft, working with additional participants, such as the human rights organization Amnesty International, have come together to co-create a set of best practices and guidelines in what is called the “Partnership for Artificial Intelligence to Benefit People and Society.”</a:t>
            </a:r>
          </a:p>
          <a:p>
            <a:r>
              <a:rPr lang="en-US" sz="2400" dirty="0">
                <a:latin typeface="Helvetica" charset="0"/>
                <a:ea typeface="Helvetica" charset="0"/>
                <a:cs typeface="Helvetica" charset="0"/>
              </a:rPr>
              <a:t>The “Toronto Declaration” that was crafted and originally signed by organizations as diverse as Amnesty International, Access Now, Human Rights Watch, and the Wikimedia Foundation, called on algorithms to respect human rights.</a:t>
            </a:r>
          </a:p>
          <a:p>
            <a:endParaRPr lang="en-US" sz="2400" dirty="0">
              <a:latin typeface="Helvetica" charset="0"/>
              <a:ea typeface="Helvetica" charset="0"/>
              <a:cs typeface="Helvetica" charset="0"/>
            </a:endParaRPr>
          </a:p>
          <a:p>
            <a:endParaRPr lang="en-US" sz="2400" dirty="0">
              <a:latin typeface="Helvetica" charset="0"/>
              <a:ea typeface="Helvetica" charset="0"/>
              <a:cs typeface="Helvetica" charset="0"/>
            </a:endParaRPr>
          </a:p>
          <a:p>
            <a:pPr marL="0" indent="0">
              <a:buNone/>
            </a:pPr>
            <a:endParaRPr lang="en-US" sz="2600" dirty="0">
              <a:latin typeface="Helvetica" charset="0"/>
              <a:ea typeface="Helvetica" charset="0"/>
              <a:cs typeface="Helvetica" charset="0"/>
            </a:endParaRPr>
          </a:p>
          <a:p>
            <a:endParaRPr lang="en-US" altLang="en-US" sz="2000" dirty="0">
              <a:latin typeface="Helvetica" charset="0"/>
              <a:ea typeface="Helvetica" charset="0"/>
              <a:cs typeface="Helvetica" charset="0"/>
            </a:endParaRPr>
          </a:p>
        </p:txBody>
      </p:sp>
    </p:spTree>
    <p:extLst>
      <p:ext uri="{BB962C8B-B14F-4D97-AF65-F5344CB8AC3E}">
        <p14:creationId xmlns:p14="http://schemas.microsoft.com/office/powerpoint/2010/main" val="22012309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5469F2-4A07-924D-AD18-4073C24762D1}"/>
              </a:ext>
            </a:extLst>
          </p:cNvPr>
          <p:cNvSpPr txBox="1">
            <a:spLocks/>
          </p:cNvSpPr>
          <p:nvPr/>
        </p:nvSpPr>
        <p:spPr>
          <a:xfrm>
            <a:off x="1840358" y="367372"/>
            <a:ext cx="9284842" cy="7974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ea typeface="Roboto" charset="0"/>
                <a:cs typeface="Helvetica" panose="020B0604020202020204" pitchFamily="34" charset="0"/>
              </a:rPr>
              <a:t>Steps in Developing and Deploying More Ethical, Les Risk-Prone Systems</a:t>
            </a:r>
          </a:p>
        </p:txBody>
      </p:sp>
      <p:pic>
        <p:nvPicPr>
          <p:cNvPr id="3" name="Picture 2">
            <a:extLst>
              <a:ext uri="{FF2B5EF4-FFF2-40B4-BE49-F238E27FC236}">
                <a16:creationId xmlns="" xmlns:a16="http://schemas.microsoft.com/office/drawing/2014/main" id="{A6BCBA3F-609D-A64A-B4BC-4827E3D352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5860" y="575502"/>
            <a:ext cx="535965" cy="535965"/>
          </a:xfrm>
          <a:prstGeom prst="rect">
            <a:avLst/>
          </a:prstGeom>
        </p:spPr>
      </p:pic>
      <p:cxnSp>
        <p:nvCxnSpPr>
          <p:cNvPr id="4" name="Straight Connector 3">
            <a:extLst>
              <a:ext uri="{FF2B5EF4-FFF2-40B4-BE49-F238E27FC236}">
                <a16:creationId xmlns="" xmlns:a16="http://schemas.microsoft.com/office/drawing/2014/main" id="{359E9C3D-B08E-6142-B32F-3A54F9EB3244}"/>
              </a:ext>
            </a:extLst>
          </p:cNvPr>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sp>
        <p:nvSpPr>
          <p:cNvPr id="5" name="Text Placeholder 2">
            <a:extLst>
              <a:ext uri="{FF2B5EF4-FFF2-40B4-BE49-F238E27FC236}">
                <a16:creationId xmlns="" xmlns:a16="http://schemas.microsoft.com/office/drawing/2014/main" id="{579241A9-7307-DD44-BEA1-2C7199F5CF3A}"/>
              </a:ext>
            </a:extLst>
          </p:cNvPr>
          <p:cNvSpPr txBox="1">
            <a:spLocks/>
          </p:cNvSpPr>
          <p:nvPr/>
        </p:nvSpPr>
        <p:spPr>
          <a:xfrm>
            <a:off x="1066800" y="1699468"/>
            <a:ext cx="10058400" cy="479702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b="1" dirty="0">
                <a:latin typeface="Helvetica" charset="0"/>
                <a:ea typeface="Helvetica" charset="0"/>
                <a:cs typeface="Helvetica" charset="0"/>
              </a:rPr>
              <a:t>Hire ethicists</a:t>
            </a:r>
            <a:r>
              <a:rPr lang="en-US" sz="2400" dirty="0">
                <a:latin typeface="Helvetica" charset="0"/>
                <a:ea typeface="Helvetica" charset="0"/>
                <a:cs typeface="Helvetica" charset="0"/>
              </a:rPr>
              <a:t>. Few technologists (or managers in general) have had significant training in technology ethics.</a:t>
            </a:r>
          </a:p>
          <a:p>
            <a:r>
              <a:rPr lang="en-US" sz="2400" b="1" dirty="0">
                <a:latin typeface="Helvetica" charset="0"/>
                <a:ea typeface="Helvetica" charset="0"/>
                <a:cs typeface="Helvetica" charset="0"/>
              </a:rPr>
              <a:t>Develop a code of technology ethics</a:t>
            </a:r>
            <a:r>
              <a:rPr lang="en-US" sz="2400" dirty="0">
                <a:latin typeface="Helvetica" charset="0"/>
                <a:ea typeface="Helvetica" charset="0"/>
                <a:cs typeface="Helvetica" charset="0"/>
              </a:rPr>
              <a:t>. Many organizations have “core values” shared throughout the organization.</a:t>
            </a:r>
          </a:p>
          <a:p>
            <a:r>
              <a:rPr lang="en-US" sz="2400" b="1" dirty="0">
                <a:latin typeface="Helvetica" charset="0"/>
                <a:ea typeface="Helvetica" charset="0"/>
                <a:cs typeface="Helvetica" charset="0"/>
              </a:rPr>
              <a:t>Create a systems review board. </a:t>
            </a:r>
            <a:r>
              <a:rPr lang="en-US" sz="2400" dirty="0">
                <a:latin typeface="Helvetica" charset="0"/>
                <a:ea typeface="Helvetica" charset="0"/>
                <a:cs typeface="Helvetica" charset="0"/>
              </a:rPr>
              <a:t>It’s important that many voices are involved in identifying, heading off, or responding to issues that may arise</a:t>
            </a:r>
            <a:r>
              <a:rPr lang="en-US" sz="2400" dirty="0" smtClean="0">
                <a:latin typeface="Helvetica" charset="0"/>
                <a:ea typeface="Helvetica" charset="0"/>
                <a:cs typeface="Helvetica" charset="0"/>
              </a:rPr>
              <a:t>.</a:t>
            </a:r>
            <a:endParaRPr lang="en-US" sz="2400" dirty="0">
              <a:latin typeface="Helvetica" charset="0"/>
              <a:ea typeface="Helvetica" charset="0"/>
              <a:cs typeface="Helvetica" charset="0"/>
            </a:endParaRPr>
          </a:p>
          <a:p>
            <a:endParaRPr lang="en-US" sz="2400" dirty="0">
              <a:latin typeface="Helvetica" charset="0"/>
              <a:ea typeface="Helvetica" charset="0"/>
              <a:cs typeface="Helvetica" charset="0"/>
            </a:endParaRPr>
          </a:p>
          <a:p>
            <a:endParaRPr lang="en-US" sz="2400" dirty="0">
              <a:latin typeface="Helvetica" charset="0"/>
              <a:ea typeface="Helvetica" charset="0"/>
              <a:cs typeface="Helvetica" charset="0"/>
            </a:endParaRPr>
          </a:p>
          <a:p>
            <a:endParaRPr lang="en-US" sz="2400" dirty="0">
              <a:latin typeface="Helvetica" charset="0"/>
              <a:ea typeface="Helvetica" charset="0"/>
              <a:cs typeface="Helvetica" charset="0"/>
            </a:endParaRPr>
          </a:p>
          <a:p>
            <a:endParaRPr lang="en-US" sz="2400" dirty="0">
              <a:latin typeface="Helvetica" charset="0"/>
              <a:ea typeface="Helvetica" charset="0"/>
              <a:cs typeface="Helvetica" charset="0"/>
            </a:endParaRPr>
          </a:p>
          <a:p>
            <a:pPr marL="0" indent="0">
              <a:buNone/>
            </a:pPr>
            <a:endParaRPr lang="en-US" sz="2600" dirty="0">
              <a:latin typeface="Helvetica" charset="0"/>
              <a:ea typeface="Helvetica" charset="0"/>
              <a:cs typeface="Helvetica" charset="0"/>
            </a:endParaRPr>
          </a:p>
          <a:p>
            <a:endParaRPr lang="en-US" altLang="en-US" sz="2000" dirty="0">
              <a:latin typeface="Helvetica" charset="0"/>
              <a:ea typeface="Helvetica" charset="0"/>
              <a:cs typeface="Helvetica" charset="0"/>
            </a:endParaRPr>
          </a:p>
        </p:txBody>
      </p:sp>
    </p:spTree>
    <p:extLst>
      <p:ext uri="{BB962C8B-B14F-4D97-AF65-F5344CB8AC3E}">
        <p14:creationId xmlns:p14="http://schemas.microsoft.com/office/powerpoint/2010/main" val="32259000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5469F2-4A07-924D-AD18-4073C24762D1}"/>
              </a:ext>
            </a:extLst>
          </p:cNvPr>
          <p:cNvSpPr txBox="1">
            <a:spLocks/>
          </p:cNvSpPr>
          <p:nvPr/>
        </p:nvSpPr>
        <p:spPr>
          <a:xfrm>
            <a:off x="1840358" y="367372"/>
            <a:ext cx="9284842" cy="7974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ea typeface="Roboto" charset="0"/>
                <a:cs typeface="Helvetica" panose="020B0604020202020204" pitchFamily="34" charset="0"/>
              </a:rPr>
              <a:t>Steps in Developing and Deploying More Ethical, Les Risk-Prone </a:t>
            </a:r>
            <a:r>
              <a:rPr lang="en-US" sz="3200" dirty="0" smtClean="0">
                <a:latin typeface="Helvetica" panose="020B0604020202020204" pitchFamily="34" charset="0"/>
                <a:ea typeface="Roboto" charset="0"/>
                <a:cs typeface="Helvetica" panose="020B0604020202020204" pitchFamily="34" charset="0"/>
              </a:rPr>
              <a:t>Systems (cont’d)</a:t>
            </a:r>
            <a:endParaRPr lang="en-US" sz="3200" dirty="0">
              <a:latin typeface="Helvetica" panose="020B0604020202020204" pitchFamily="34" charset="0"/>
              <a:ea typeface="Roboto" charset="0"/>
              <a:cs typeface="Helvetica" panose="020B0604020202020204" pitchFamily="34" charset="0"/>
            </a:endParaRPr>
          </a:p>
        </p:txBody>
      </p:sp>
      <p:pic>
        <p:nvPicPr>
          <p:cNvPr id="3" name="Picture 2">
            <a:extLst>
              <a:ext uri="{FF2B5EF4-FFF2-40B4-BE49-F238E27FC236}">
                <a16:creationId xmlns="" xmlns:a16="http://schemas.microsoft.com/office/drawing/2014/main" id="{A6BCBA3F-609D-A64A-B4BC-4827E3D352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5860" y="575502"/>
            <a:ext cx="535965" cy="535965"/>
          </a:xfrm>
          <a:prstGeom prst="rect">
            <a:avLst/>
          </a:prstGeom>
        </p:spPr>
      </p:pic>
      <p:cxnSp>
        <p:nvCxnSpPr>
          <p:cNvPr id="4" name="Straight Connector 3">
            <a:extLst>
              <a:ext uri="{FF2B5EF4-FFF2-40B4-BE49-F238E27FC236}">
                <a16:creationId xmlns="" xmlns:a16="http://schemas.microsoft.com/office/drawing/2014/main" id="{359E9C3D-B08E-6142-B32F-3A54F9EB3244}"/>
              </a:ext>
            </a:extLst>
          </p:cNvPr>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sp>
        <p:nvSpPr>
          <p:cNvPr id="5" name="Text Placeholder 2">
            <a:extLst>
              <a:ext uri="{FF2B5EF4-FFF2-40B4-BE49-F238E27FC236}">
                <a16:creationId xmlns="" xmlns:a16="http://schemas.microsoft.com/office/drawing/2014/main" id="{579241A9-7307-DD44-BEA1-2C7199F5CF3A}"/>
              </a:ext>
            </a:extLst>
          </p:cNvPr>
          <p:cNvSpPr txBox="1">
            <a:spLocks/>
          </p:cNvSpPr>
          <p:nvPr/>
        </p:nvSpPr>
        <p:spPr>
          <a:xfrm>
            <a:off x="1066800" y="1699468"/>
            <a:ext cx="10058400" cy="479702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b="1" dirty="0" smtClean="0">
                <a:latin typeface="Helvetica" charset="0"/>
                <a:ea typeface="Helvetica" charset="0"/>
                <a:cs typeface="Helvetica" charset="0"/>
              </a:rPr>
              <a:t>Create </a:t>
            </a:r>
            <a:r>
              <a:rPr lang="en-US" sz="2400" b="1" dirty="0">
                <a:latin typeface="Helvetica" charset="0"/>
                <a:ea typeface="Helvetica" charset="0"/>
                <a:cs typeface="Helvetica" charset="0"/>
              </a:rPr>
              <a:t>and enforce technology audit trails</a:t>
            </a:r>
            <a:r>
              <a:rPr lang="en-US" sz="2400" dirty="0">
                <a:latin typeface="Helvetica" charset="0"/>
                <a:ea typeface="Helvetica" charset="0"/>
                <a:cs typeface="Helvetica" charset="0"/>
              </a:rPr>
              <a:t>. An audit trail exposes how and when information systems are used so that the way a firm arrived at a particular outcome can be identified.</a:t>
            </a:r>
          </a:p>
          <a:p>
            <a:r>
              <a:rPr lang="en-US" sz="2400" b="1" dirty="0">
                <a:latin typeface="Helvetica" charset="0"/>
                <a:ea typeface="Helvetica" charset="0"/>
                <a:cs typeface="Helvetica" charset="0"/>
              </a:rPr>
              <a:t>Implement strong tech and procedural training programs. </a:t>
            </a:r>
            <a:r>
              <a:rPr lang="en-US" sz="2400" dirty="0">
                <a:latin typeface="Helvetica" charset="0"/>
                <a:ea typeface="Helvetica" charset="0"/>
                <a:cs typeface="Helvetica" charset="0"/>
              </a:rPr>
              <a:t>Ethical system use is a concern throughout the organization.</a:t>
            </a:r>
          </a:p>
          <a:p>
            <a:r>
              <a:rPr lang="en-US" sz="2400" b="1" dirty="0">
                <a:latin typeface="Helvetica" charset="0"/>
                <a:ea typeface="Helvetica" charset="0"/>
                <a:cs typeface="Helvetica" charset="0"/>
              </a:rPr>
              <a:t>Provide a means for remediation. </a:t>
            </a:r>
            <a:r>
              <a:rPr lang="en-US" sz="2400" dirty="0">
                <a:latin typeface="Helvetica" charset="0"/>
                <a:ea typeface="Helvetica" charset="0"/>
                <a:cs typeface="Helvetica" charset="0"/>
              </a:rPr>
              <a:t>A study led by technology and audit firms found that only 43 percent of organizations have clear procedures for overriding AI results that are suspicious or questionable.</a:t>
            </a:r>
          </a:p>
          <a:p>
            <a:endParaRPr lang="en-US" sz="2400" dirty="0">
              <a:latin typeface="Helvetica" charset="0"/>
              <a:ea typeface="Helvetica" charset="0"/>
              <a:cs typeface="Helvetica" charset="0"/>
            </a:endParaRPr>
          </a:p>
          <a:p>
            <a:endParaRPr lang="en-US" sz="2400" dirty="0">
              <a:latin typeface="Helvetica" charset="0"/>
              <a:ea typeface="Helvetica" charset="0"/>
              <a:cs typeface="Helvetica" charset="0"/>
            </a:endParaRPr>
          </a:p>
          <a:p>
            <a:endParaRPr lang="en-US" sz="2400" dirty="0">
              <a:latin typeface="Helvetica" charset="0"/>
              <a:ea typeface="Helvetica" charset="0"/>
              <a:cs typeface="Helvetica" charset="0"/>
            </a:endParaRPr>
          </a:p>
          <a:p>
            <a:endParaRPr lang="en-US" sz="2400" dirty="0">
              <a:latin typeface="Helvetica" charset="0"/>
              <a:ea typeface="Helvetica" charset="0"/>
              <a:cs typeface="Helvetica" charset="0"/>
            </a:endParaRPr>
          </a:p>
          <a:p>
            <a:endParaRPr lang="en-US" sz="2400" dirty="0">
              <a:latin typeface="Helvetica" charset="0"/>
              <a:ea typeface="Helvetica" charset="0"/>
              <a:cs typeface="Helvetica" charset="0"/>
            </a:endParaRPr>
          </a:p>
          <a:p>
            <a:endParaRPr lang="en-US" sz="2400" dirty="0">
              <a:latin typeface="Helvetica" charset="0"/>
              <a:ea typeface="Helvetica" charset="0"/>
              <a:cs typeface="Helvetica" charset="0"/>
            </a:endParaRPr>
          </a:p>
          <a:p>
            <a:pPr marL="0" indent="0">
              <a:buNone/>
            </a:pPr>
            <a:endParaRPr lang="en-US" sz="2600" dirty="0">
              <a:latin typeface="Helvetica" charset="0"/>
              <a:ea typeface="Helvetica" charset="0"/>
              <a:cs typeface="Helvetica" charset="0"/>
            </a:endParaRPr>
          </a:p>
          <a:p>
            <a:endParaRPr lang="en-US" altLang="en-US" sz="2000" dirty="0">
              <a:latin typeface="Helvetica" charset="0"/>
              <a:ea typeface="Helvetica" charset="0"/>
              <a:cs typeface="Helvetica" charset="0"/>
            </a:endParaRPr>
          </a:p>
        </p:txBody>
      </p:sp>
    </p:spTree>
    <p:extLst>
      <p:ext uri="{BB962C8B-B14F-4D97-AF65-F5344CB8AC3E}">
        <p14:creationId xmlns:p14="http://schemas.microsoft.com/office/powerpoint/2010/main" val="21312050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40358" y="608002"/>
            <a:ext cx="5317067" cy="695325"/>
          </a:xfrm>
          <a:prstGeom prst="rect">
            <a:avLst/>
          </a:prstGeom>
        </p:spPr>
        <p:txBody>
          <a:bodyPr>
            <a:normAutofit/>
          </a:bodyPr>
          <a:lstStyle/>
          <a:p>
            <a:pPr algn="l"/>
            <a:r>
              <a:rPr lang="en-US" sz="3200" dirty="0">
                <a:latin typeface="Helvetica" panose="020B0604020202020204" pitchFamily="34" charset="0"/>
                <a:ea typeface="Roboto" charset="0"/>
                <a:cs typeface="Helvetica" panose="020B0604020202020204" pitchFamily="34" charset="0"/>
              </a:rPr>
              <a:t>Learning Objectives</a:t>
            </a:r>
          </a:p>
        </p:txBody>
      </p:sp>
      <p:cxnSp>
        <p:nvCxnSpPr>
          <p:cNvPr id="9" name="Straight Connector 8"/>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5860" y="575502"/>
            <a:ext cx="535965" cy="535965"/>
          </a:xfrm>
          <a:prstGeom prst="rect">
            <a:avLst/>
          </a:prstGeom>
        </p:spPr>
      </p:pic>
      <p:sp>
        <p:nvSpPr>
          <p:cNvPr id="5" name="Text Placeholder 2"/>
          <p:cNvSpPr txBox="1">
            <a:spLocks/>
          </p:cNvSpPr>
          <p:nvPr/>
        </p:nvSpPr>
        <p:spPr>
          <a:xfrm>
            <a:off x="1066800" y="1814052"/>
            <a:ext cx="10058400" cy="423196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Font typeface="+mj-lt"/>
              <a:buAutoNum type="arabicPeriod"/>
            </a:pPr>
            <a:r>
              <a:rPr lang="en-US" altLang="en-US" sz="2400" dirty="0">
                <a:latin typeface="Helvetica" panose="020B0604020202020204" pitchFamily="34" charset="0"/>
                <a:ea typeface="Roboto" charset="0"/>
                <a:cs typeface="Helvetica" panose="020B0604020202020204" pitchFamily="34" charset="0"/>
              </a:rPr>
              <a:t>Understand how Walmart has leveraged information technology to become the world’</a:t>
            </a:r>
            <a:r>
              <a:rPr lang="en-US" altLang="ja-JP" sz="2400" dirty="0">
                <a:latin typeface="Helvetica" panose="020B0604020202020204" pitchFamily="34" charset="0"/>
                <a:ea typeface="Roboto" charset="0"/>
                <a:cs typeface="Helvetica" panose="020B0604020202020204" pitchFamily="34" charset="0"/>
              </a:rPr>
              <a:t>s largest retailer.</a:t>
            </a:r>
          </a:p>
          <a:p>
            <a:pPr marL="457200" indent="-457200">
              <a:buFont typeface="+mj-lt"/>
              <a:buAutoNum type="arabicPeriod"/>
            </a:pPr>
            <a:r>
              <a:rPr lang="en-US" altLang="en-US" sz="2400" dirty="0">
                <a:latin typeface="Helvetica" panose="020B0604020202020204" pitchFamily="34" charset="0"/>
                <a:ea typeface="Roboto" charset="0"/>
                <a:cs typeface="Helvetica" panose="020B0604020202020204" pitchFamily="34" charset="0"/>
              </a:rPr>
              <a:t>Be aware of the challenges that face Walmart in the years ahead.</a:t>
            </a:r>
          </a:p>
          <a:p>
            <a:pPr>
              <a:buFont typeface="Arial"/>
              <a:buNone/>
            </a:pPr>
            <a:endParaRPr lang="en-US" altLang="en-US" sz="2000" dirty="0">
              <a:latin typeface="Roboto" charset="0"/>
              <a:ea typeface="Roboto" charset="0"/>
              <a:cs typeface="Roboto" charset="0"/>
            </a:endParaRPr>
          </a:p>
        </p:txBody>
      </p:sp>
    </p:spTree>
    <p:extLst>
      <p:ext uri="{BB962C8B-B14F-4D97-AF65-F5344CB8AC3E}">
        <p14:creationId xmlns:p14="http://schemas.microsoft.com/office/powerpoint/2010/main" val="15131387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699468"/>
            <a:ext cx="10058400" cy="4855119"/>
          </a:xfrm>
        </p:spPr>
        <p:txBody>
          <a:bodyPr>
            <a:noAutofit/>
          </a:bodyPr>
          <a:lstStyle/>
          <a:p>
            <a:r>
              <a:rPr lang="en-US" altLang="en-US" sz="2400" dirty="0">
                <a:latin typeface="Helvetica" panose="020B0604020202020204" pitchFamily="34" charset="0"/>
                <a:ea typeface="Roboto" charset="0"/>
                <a:cs typeface="Helvetica" panose="020B0604020202020204" pitchFamily="34" charset="0"/>
              </a:rPr>
              <a:t>Largest retailer in the world.</a:t>
            </a:r>
          </a:p>
          <a:p>
            <a:pPr lvl="1"/>
            <a:r>
              <a:rPr lang="en-US" altLang="en-US" dirty="0">
                <a:latin typeface="Helvetica" panose="020B0604020202020204" pitchFamily="34" charset="0"/>
                <a:ea typeface="Roboto" charset="0"/>
                <a:cs typeface="Helvetica" panose="020B0604020202020204" pitchFamily="34" charset="0"/>
              </a:rPr>
              <a:t>Source of competitive advantage is scale.</a:t>
            </a:r>
          </a:p>
          <a:p>
            <a:r>
              <a:rPr lang="en-US" altLang="en-US" sz="2400" dirty="0">
                <a:latin typeface="Helvetica" panose="020B0604020202020204" pitchFamily="34" charset="0"/>
                <a:ea typeface="Roboto" charset="0"/>
                <a:cs typeface="Helvetica" panose="020B0604020202020204" pitchFamily="34" charset="0"/>
              </a:rPr>
              <a:t>Efficiency starts with a proprietary system called Retail Link.</a:t>
            </a:r>
          </a:p>
          <a:p>
            <a:pPr lvl="1"/>
            <a:r>
              <a:rPr lang="en-US" altLang="en-US" dirty="0">
                <a:latin typeface="Helvetica" panose="020B0604020202020204" pitchFamily="34" charset="0"/>
                <a:ea typeface="Roboto" charset="0"/>
                <a:cs typeface="Helvetica" panose="020B0604020202020204" pitchFamily="34" charset="0"/>
              </a:rPr>
              <a:t>Retail Link—records a sale and automatically triggers inventory reordering, scheduling, and delivery.</a:t>
            </a:r>
          </a:p>
          <a:p>
            <a:pPr lvl="1"/>
            <a:r>
              <a:rPr lang="en-US" altLang="en-US" b="1" dirty="0">
                <a:solidFill>
                  <a:srgbClr val="006CA7"/>
                </a:solidFill>
                <a:latin typeface="Helvetica" panose="020B0604020202020204" pitchFamily="34" charset="0"/>
                <a:ea typeface="Roboto" charset="0"/>
                <a:cs typeface="Helvetica" panose="020B0604020202020204" pitchFamily="34" charset="0"/>
              </a:rPr>
              <a:t>inventory turnover ratio:</a:t>
            </a:r>
            <a:r>
              <a:rPr lang="en-US" altLang="en-US" dirty="0">
                <a:solidFill>
                  <a:srgbClr val="006CA7"/>
                </a:solidFill>
                <a:latin typeface="Helvetica" panose="020B0604020202020204" pitchFamily="34" charset="0"/>
                <a:ea typeface="Roboto" charset="0"/>
                <a:cs typeface="Helvetica" panose="020B0604020202020204" pitchFamily="34" charset="0"/>
              </a:rPr>
              <a:t> </a:t>
            </a:r>
            <a:r>
              <a:rPr lang="en-US" altLang="en-US" dirty="0">
                <a:latin typeface="Helvetica" panose="020B0604020202020204" pitchFamily="34" charset="0"/>
                <a:ea typeface="Roboto" charset="0"/>
                <a:cs typeface="Helvetica" panose="020B0604020202020204" pitchFamily="34" charset="0"/>
              </a:rPr>
              <a:t>Ratio of a company’s annual sales to its inventory.</a:t>
            </a:r>
          </a:p>
          <a:p>
            <a:r>
              <a:rPr lang="en-US" altLang="en-US" sz="2400" dirty="0">
                <a:latin typeface="Helvetica" panose="020B0604020202020204" pitchFamily="34" charset="0"/>
                <a:ea typeface="Roboto" charset="0"/>
                <a:cs typeface="Helvetica" panose="020B0604020202020204" pitchFamily="34" charset="0"/>
              </a:rPr>
              <a:t>Back-office scanners keep track of inventory as supplier shipments come in.</a:t>
            </a:r>
          </a:p>
        </p:txBody>
      </p:sp>
      <p:sp>
        <p:nvSpPr>
          <p:cNvPr id="6" name="Title 1"/>
          <p:cNvSpPr txBox="1">
            <a:spLocks/>
          </p:cNvSpPr>
          <p:nvPr/>
        </p:nvSpPr>
        <p:spPr>
          <a:xfrm>
            <a:off x="1825610" y="595504"/>
            <a:ext cx="6841187" cy="6953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ea typeface="Roboto" charset="0"/>
                <a:cs typeface="Helvetica" panose="020B0604020202020204" pitchFamily="34" charset="0"/>
              </a:rPr>
              <a:t>A Data-driven Value Chain</a:t>
            </a:r>
          </a:p>
        </p:txBody>
      </p:sp>
      <p:cxnSp>
        <p:nvCxnSpPr>
          <p:cNvPr id="7" name="Straight Connector 6"/>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5860" y="575502"/>
            <a:ext cx="535965" cy="535965"/>
          </a:xfrm>
          <a:prstGeom prst="rect">
            <a:avLst/>
          </a:prstGeom>
        </p:spPr>
      </p:pic>
    </p:spTree>
    <p:extLst>
      <p:ext uri="{BB962C8B-B14F-4D97-AF65-F5344CB8AC3E}">
        <p14:creationId xmlns:p14="http://schemas.microsoft.com/office/powerpoint/2010/main" val="4845442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655089"/>
            <a:ext cx="10058400" cy="4330779"/>
          </a:xfrm>
        </p:spPr>
        <p:txBody>
          <a:bodyPr/>
          <a:lstStyle/>
          <a:p>
            <a:r>
              <a:rPr lang="en-US" altLang="en-US" sz="2400" dirty="0">
                <a:latin typeface="Helvetica" panose="020B0604020202020204" pitchFamily="34" charset="0"/>
                <a:ea typeface="Roboto" charset="0"/>
                <a:cs typeface="Helvetica" panose="020B0604020202020204" pitchFamily="34" charset="0"/>
              </a:rPr>
              <a:t>Gets data from varying environmental conditions.</a:t>
            </a:r>
          </a:p>
          <a:p>
            <a:r>
              <a:rPr lang="en-US" altLang="en-US" sz="2400" dirty="0">
                <a:latin typeface="Helvetica" panose="020B0604020202020204" pitchFamily="34" charset="0"/>
                <a:ea typeface="Roboto" charset="0"/>
                <a:cs typeface="Helvetica" panose="020B0604020202020204" pitchFamily="34" charset="0"/>
              </a:rPr>
              <a:t>Protects the firm from a retailer’s twin nightmares:</a:t>
            </a:r>
          </a:p>
          <a:p>
            <a:pPr lvl="1"/>
            <a:r>
              <a:rPr lang="en-US" altLang="en-US" dirty="0">
                <a:latin typeface="Helvetica" panose="020B0604020202020204" pitchFamily="34" charset="0"/>
                <a:ea typeface="Roboto" charset="0"/>
                <a:cs typeface="Helvetica" panose="020B0604020202020204" pitchFamily="34" charset="0"/>
              </a:rPr>
              <a:t>Too much inventory </a:t>
            </a:r>
          </a:p>
          <a:p>
            <a:pPr lvl="1"/>
            <a:r>
              <a:rPr lang="en-US" altLang="en-US" dirty="0">
                <a:latin typeface="Helvetica" panose="020B0604020202020204" pitchFamily="34" charset="0"/>
                <a:ea typeface="Roboto" charset="0"/>
                <a:cs typeface="Helvetica" panose="020B0604020202020204" pitchFamily="34" charset="0"/>
              </a:rPr>
              <a:t>Too little inventory </a:t>
            </a:r>
          </a:p>
          <a:p>
            <a:r>
              <a:rPr lang="en-US" altLang="en-US" sz="2400" dirty="0">
                <a:latin typeface="Helvetica" panose="020B0604020202020204" pitchFamily="34" charset="0"/>
                <a:ea typeface="Roboto" charset="0"/>
                <a:cs typeface="Helvetica" panose="020B0604020202020204" pitchFamily="34" charset="0"/>
              </a:rPr>
              <a:t>Helps the firm tighten operational forecasts.</a:t>
            </a:r>
          </a:p>
          <a:p>
            <a:pPr lvl="1"/>
            <a:r>
              <a:rPr lang="en-US" altLang="en-US" dirty="0">
                <a:latin typeface="Helvetica" panose="020B0604020202020204" pitchFamily="34" charset="0"/>
                <a:ea typeface="Roboto" charset="0"/>
                <a:cs typeface="Helvetica" panose="020B0604020202020204" pitchFamily="34" charset="0"/>
              </a:rPr>
              <a:t>Enables prediction.</a:t>
            </a:r>
          </a:p>
          <a:p>
            <a:r>
              <a:rPr lang="en-US" altLang="en-US" sz="2400" dirty="0">
                <a:latin typeface="Helvetica" panose="020B0604020202020204" pitchFamily="34" charset="0"/>
                <a:ea typeface="Roboto" charset="0"/>
                <a:cs typeface="Helvetica" panose="020B0604020202020204" pitchFamily="34" charset="0"/>
              </a:rPr>
              <a:t>Data drives the organization.</a:t>
            </a:r>
          </a:p>
          <a:p>
            <a:pPr lvl="1"/>
            <a:r>
              <a:rPr lang="en-US" altLang="en-US" dirty="0">
                <a:latin typeface="Helvetica" panose="020B0604020202020204" pitchFamily="34" charset="0"/>
                <a:ea typeface="Roboto" charset="0"/>
                <a:cs typeface="Helvetica" panose="020B0604020202020204" pitchFamily="34" charset="0"/>
              </a:rPr>
              <a:t>Reports form the basis of sales meetings and executive strategy sessions.</a:t>
            </a:r>
          </a:p>
          <a:p>
            <a:endParaRPr lang="en-US" altLang="en-US" dirty="0">
              <a:latin typeface="Roboto" charset="0"/>
              <a:ea typeface="Roboto" charset="0"/>
              <a:cs typeface="Roboto" charset="0"/>
            </a:endParaRPr>
          </a:p>
        </p:txBody>
      </p:sp>
      <p:sp>
        <p:nvSpPr>
          <p:cNvPr id="5" name="Title 1"/>
          <p:cNvSpPr txBox="1">
            <a:spLocks/>
          </p:cNvSpPr>
          <p:nvPr/>
        </p:nvSpPr>
        <p:spPr>
          <a:xfrm>
            <a:off x="1840358" y="593252"/>
            <a:ext cx="5317067" cy="6953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ea typeface="Roboto" charset="0"/>
                <a:cs typeface="Helvetica" panose="020B0604020202020204" pitchFamily="34" charset="0"/>
              </a:rPr>
              <a:t>Data Mining Prowess</a:t>
            </a:r>
          </a:p>
        </p:txBody>
      </p:sp>
      <p:cxnSp>
        <p:nvCxnSpPr>
          <p:cNvPr id="6" name="Straight Connector 5"/>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5860" y="575502"/>
            <a:ext cx="535965" cy="535965"/>
          </a:xfrm>
          <a:prstGeom prst="rect">
            <a:avLst/>
          </a:prstGeom>
        </p:spPr>
      </p:pic>
    </p:spTree>
    <p:extLst>
      <p:ext uri="{BB962C8B-B14F-4D97-AF65-F5344CB8AC3E}">
        <p14:creationId xmlns:p14="http://schemas.microsoft.com/office/powerpoint/2010/main" val="4775396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699468"/>
            <a:ext cx="10058400" cy="4367564"/>
          </a:xfrm>
        </p:spPr>
        <p:txBody>
          <a:bodyPr/>
          <a:lstStyle/>
          <a:p>
            <a:r>
              <a:rPr lang="en-US" altLang="en-US" sz="2400" dirty="0">
                <a:latin typeface="Helvetica" panose="020B0604020202020204" pitchFamily="34" charset="0"/>
                <a:ea typeface="Roboto" charset="0"/>
                <a:cs typeface="Helvetica" panose="020B0604020202020204" pitchFamily="34" charset="0"/>
              </a:rPr>
              <a:t>Walmart shares sales data only with relevant suppliers:</a:t>
            </a:r>
          </a:p>
          <a:p>
            <a:pPr lvl="1"/>
            <a:r>
              <a:rPr lang="en-US" altLang="en-US" dirty="0">
                <a:latin typeface="Helvetica" panose="020B0604020202020204" pitchFamily="34" charset="0"/>
                <a:ea typeface="Roboto" charset="0"/>
                <a:cs typeface="Helvetica" panose="020B0604020202020204" pitchFamily="34" charset="0"/>
              </a:rPr>
              <a:t>Stopped sharing data with information brokers.</a:t>
            </a:r>
          </a:p>
          <a:p>
            <a:pPr lvl="1"/>
            <a:r>
              <a:rPr lang="en-US" altLang="en-US" dirty="0">
                <a:latin typeface="Helvetica" panose="020B0604020202020204" pitchFamily="34" charset="0"/>
                <a:ea typeface="Roboto" charset="0"/>
                <a:cs typeface="Helvetica" panose="020B0604020202020204" pitchFamily="34" charset="0"/>
              </a:rPr>
              <a:t>Custom builds large portions of its information systems to keep competitors off its trail.</a:t>
            </a:r>
          </a:p>
          <a:p>
            <a:pPr lvl="1"/>
            <a:r>
              <a:rPr lang="en-US" altLang="en-US" dirty="0">
                <a:latin typeface="Helvetica" panose="020B0604020202020204" pitchFamily="34" charset="0"/>
                <a:ea typeface="Roboto" charset="0"/>
                <a:cs typeface="Helvetica" panose="020B0604020202020204" pitchFamily="34" charset="0"/>
              </a:rPr>
              <a:t>Other aspects of the firm’</a:t>
            </a:r>
            <a:r>
              <a:rPr lang="en-US" altLang="ja-JP" dirty="0">
                <a:latin typeface="Helvetica" panose="020B0604020202020204" pitchFamily="34" charset="0"/>
                <a:ea typeface="Roboto" charset="0"/>
                <a:cs typeface="Helvetica" panose="020B0604020202020204" pitchFamily="34" charset="0"/>
              </a:rPr>
              <a:t>s technology remain confidential.</a:t>
            </a:r>
          </a:p>
          <a:p>
            <a:pPr>
              <a:buNone/>
            </a:pPr>
            <a:endParaRPr lang="en-US" altLang="en-US" dirty="0">
              <a:latin typeface="Roboto" charset="0"/>
              <a:ea typeface="Roboto" charset="0"/>
              <a:cs typeface="Roboto" charset="0"/>
            </a:endParaRPr>
          </a:p>
        </p:txBody>
      </p:sp>
      <p:sp>
        <p:nvSpPr>
          <p:cNvPr id="5" name="Title 1"/>
          <p:cNvSpPr txBox="1">
            <a:spLocks/>
          </p:cNvSpPr>
          <p:nvPr/>
        </p:nvSpPr>
        <p:spPr>
          <a:xfrm>
            <a:off x="1840358" y="593253"/>
            <a:ext cx="8018345" cy="6953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ea typeface="Roboto" charset="0"/>
                <a:cs typeface="Helvetica" panose="020B0604020202020204" pitchFamily="34" charset="0"/>
              </a:rPr>
              <a:t>Sharing Data, Keeping Secrets</a:t>
            </a:r>
          </a:p>
        </p:txBody>
      </p:sp>
      <p:cxnSp>
        <p:nvCxnSpPr>
          <p:cNvPr id="6" name="Straight Connector 5"/>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5860" y="575502"/>
            <a:ext cx="535965" cy="535965"/>
          </a:xfrm>
          <a:prstGeom prst="rect">
            <a:avLst/>
          </a:prstGeom>
        </p:spPr>
      </p:pic>
    </p:spTree>
    <p:extLst>
      <p:ext uri="{BB962C8B-B14F-4D97-AF65-F5344CB8AC3E}">
        <p14:creationId xmlns:p14="http://schemas.microsoft.com/office/powerpoint/2010/main" val="8626599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699468"/>
            <a:ext cx="10058400" cy="4367564"/>
          </a:xfrm>
        </p:spPr>
        <p:txBody>
          <a:bodyPr/>
          <a:lstStyle/>
          <a:p>
            <a:r>
              <a:rPr lang="en-US" sz="2400" dirty="0">
                <a:latin typeface="Helvetica" pitchFamily="2" charset="0"/>
              </a:rPr>
              <a:t>Walmart now has virtual reality headsets in the back of its 4,600 US locations, and over a million Walmart workers have used the headsets in programs the firm has created to learn procedures.</a:t>
            </a:r>
          </a:p>
          <a:p>
            <a:r>
              <a:rPr lang="en-US" sz="2400" dirty="0">
                <a:latin typeface="Helvetica" pitchFamily="2" charset="0"/>
              </a:rPr>
              <a:t>Walmart executives also hope the technology will help decrease employee bias, reduce bias in hiring, increase diversity and contribute to improved employee retention.</a:t>
            </a:r>
          </a:p>
          <a:p>
            <a:r>
              <a:rPr lang="en-US" sz="2400" dirty="0">
                <a:latin typeface="Helvetica" pitchFamily="2" charset="0"/>
              </a:rPr>
              <a:t>VR is now proving to be a sort of "flight simulator" for employees to train in various scenarios, and the system provided by the startup STRIVR is now in use at other firms that include Chipotle, JetBlue, and Fidelity Investments.</a:t>
            </a:r>
          </a:p>
          <a:p>
            <a:endParaRPr lang="en-US" sz="2400" dirty="0">
              <a:latin typeface="Helvetica" pitchFamily="2" charset="0"/>
            </a:endParaRPr>
          </a:p>
          <a:p>
            <a:endParaRPr lang="en-US" sz="2400" dirty="0">
              <a:latin typeface="Helvetica" pitchFamily="2" charset="0"/>
            </a:endParaRPr>
          </a:p>
          <a:p>
            <a:endParaRPr lang="en-US" altLang="en-US" dirty="0">
              <a:latin typeface="Roboto" charset="0"/>
              <a:ea typeface="Roboto" charset="0"/>
              <a:cs typeface="Roboto" charset="0"/>
            </a:endParaRPr>
          </a:p>
        </p:txBody>
      </p:sp>
      <p:sp>
        <p:nvSpPr>
          <p:cNvPr id="5" name="Title 1"/>
          <p:cNvSpPr txBox="1">
            <a:spLocks/>
          </p:cNvSpPr>
          <p:nvPr/>
        </p:nvSpPr>
        <p:spPr>
          <a:xfrm>
            <a:off x="1840358" y="593253"/>
            <a:ext cx="8018345" cy="6953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ea typeface="Roboto" charset="0"/>
                <a:cs typeface="Helvetica" panose="020B0604020202020204" pitchFamily="34" charset="0"/>
              </a:rPr>
              <a:t>HR, Meet VR</a:t>
            </a:r>
          </a:p>
        </p:txBody>
      </p:sp>
      <p:cxnSp>
        <p:nvCxnSpPr>
          <p:cNvPr id="6" name="Straight Connector 5"/>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5860" y="575502"/>
            <a:ext cx="535965" cy="535965"/>
          </a:xfrm>
          <a:prstGeom prst="rect">
            <a:avLst/>
          </a:prstGeom>
        </p:spPr>
      </p:pic>
    </p:spTree>
    <p:extLst>
      <p:ext uri="{BB962C8B-B14F-4D97-AF65-F5344CB8AC3E}">
        <p14:creationId xmlns:p14="http://schemas.microsoft.com/office/powerpoint/2010/main" val="42000641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699468"/>
            <a:ext cx="10058400" cy="4611995"/>
          </a:xfrm>
        </p:spPr>
        <p:txBody>
          <a:bodyPr>
            <a:normAutofit/>
          </a:bodyPr>
          <a:lstStyle/>
          <a:p>
            <a:r>
              <a:rPr lang="en-US" altLang="en-US" sz="2400" dirty="0">
                <a:latin typeface="Helvetica" panose="020B0604020202020204" pitchFamily="34" charset="0"/>
                <a:ea typeface="Roboto" charset="0"/>
                <a:cs typeface="Helvetica" panose="020B0604020202020204" pitchFamily="34" charset="0"/>
              </a:rPr>
              <a:t>Finding huge markets or dramatic cost savings to boost profits and continue to move its stock price higher.</a:t>
            </a:r>
          </a:p>
          <a:p>
            <a:r>
              <a:rPr lang="en-US" altLang="en-US" sz="2400" dirty="0">
                <a:latin typeface="Helvetica" panose="020B0604020202020204" pitchFamily="34" charset="0"/>
                <a:ea typeface="Roboto" charset="0"/>
                <a:cs typeface="Helvetica" panose="020B0604020202020204" pitchFamily="34" charset="0"/>
              </a:rPr>
              <a:t>Criticisms:</a:t>
            </a:r>
          </a:p>
          <a:p>
            <a:pPr lvl="1"/>
            <a:r>
              <a:rPr lang="en-US" altLang="en-US" dirty="0">
                <a:latin typeface="Helvetica" panose="020B0604020202020204" pitchFamily="34" charset="0"/>
                <a:ea typeface="Roboto" charset="0"/>
                <a:cs typeface="Helvetica" panose="020B0604020202020204" pitchFamily="34" charset="0"/>
              </a:rPr>
              <a:t>Accusations of sub-par wages draw union activists.</a:t>
            </a:r>
          </a:p>
          <a:p>
            <a:pPr lvl="1"/>
            <a:r>
              <a:rPr lang="en-US" altLang="en-US" dirty="0">
                <a:latin typeface="Helvetica" panose="020B0604020202020204" pitchFamily="34" charset="0"/>
                <a:ea typeface="Roboto" charset="0"/>
                <a:cs typeface="Helvetica" panose="020B0604020202020204" pitchFamily="34" charset="0"/>
              </a:rPr>
              <a:t>Poor labor conditions at some of the firm’s contract manufacturers.</a:t>
            </a:r>
          </a:p>
          <a:p>
            <a:pPr lvl="1"/>
            <a:r>
              <a:rPr lang="en-US" altLang="en-US" dirty="0">
                <a:latin typeface="Helvetica" panose="020B0604020202020204" pitchFamily="34" charset="0"/>
                <a:ea typeface="Roboto" charset="0"/>
                <a:cs typeface="Helvetica" panose="020B0604020202020204" pitchFamily="34" charset="0"/>
              </a:rPr>
              <a:t>Demand prices so aggressively low that suppliers end up cannibalizing their own sales at other retailers.</a:t>
            </a:r>
          </a:p>
          <a:p>
            <a:endParaRPr lang="en-US" altLang="en-US" dirty="0">
              <a:latin typeface="Roboto" charset="0"/>
              <a:ea typeface="Roboto" charset="0"/>
              <a:cs typeface="Roboto" charset="0"/>
            </a:endParaRPr>
          </a:p>
        </p:txBody>
      </p:sp>
      <p:sp>
        <p:nvSpPr>
          <p:cNvPr id="6" name="Title 1"/>
          <p:cNvSpPr txBox="1">
            <a:spLocks/>
          </p:cNvSpPr>
          <p:nvPr/>
        </p:nvSpPr>
        <p:spPr>
          <a:xfrm>
            <a:off x="1840358" y="578508"/>
            <a:ext cx="5317067" cy="6953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ea typeface="Roboto" charset="0"/>
                <a:cs typeface="Helvetica" panose="020B0604020202020204" pitchFamily="34" charset="0"/>
              </a:rPr>
              <a:t>Challenges Abound</a:t>
            </a:r>
          </a:p>
        </p:txBody>
      </p:sp>
      <p:cxnSp>
        <p:nvCxnSpPr>
          <p:cNvPr id="7" name="Straight Connector 6"/>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5860" y="575502"/>
            <a:ext cx="535965" cy="535965"/>
          </a:xfrm>
          <a:prstGeom prst="rect">
            <a:avLst/>
          </a:prstGeom>
        </p:spPr>
      </p:pic>
    </p:spTree>
    <p:extLst>
      <p:ext uri="{BB962C8B-B14F-4D97-AF65-F5344CB8AC3E}">
        <p14:creationId xmlns:p14="http://schemas.microsoft.com/office/powerpoint/2010/main" val="1064082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1699468"/>
            <a:ext cx="10177460" cy="3939540"/>
          </a:xfrm>
          <a:prstGeom prst="rect">
            <a:avLst/>
          </a:prstGeom>
        </p:spPr>
        <p:txBody>
          <a:bodyPr wrap="square">
            <a:spAutoFit/>
          </a:bodyPr>
          <a:lstStyle/>
          <a:p>
            <a:pPr marL="342900" lvl="0" indent="-342900">
              <a:buFont typeface="Arial" panose="020B0604020202020204" pitchFamily="34" charset="0"/>
              <a:buChar char="•"/>
            </a:pPr>
            <a:r>
              <a:rPr lang="en-US" altLang="en-US" sz="2400" b="1" dirty="0">
                <a:solidFill>
                  <a:srgbClr val="006CA7"/>
                </a:solidFill>
                <a:latin typeface="Helvetica" panose="020B0604020202020204" pitchFamily="34" charset="0"/>
                <a:ea typeface="Roboto" charset="0"/>
                <a:cs typeface="Helvetica" panose="020B0604020202020204" pitchFamily="34" charset="0"/>
              </a:rPr>
              <a:t>business intelligence (BI): </a:t>
            </a:r>
            <a:r>
              <a:rPr lang="en-US" sz="2400" dirty="0">
                <a:latin typeface="Helvetica" panose="020B0604020202020204" pitchFamily="34" charset="0"/>
                <a:ea typeface="Helvetica" charset="0"/>
                <a:cs typeface="Helvetica" panose="020B0604020202020204" pitchFamily="34" charset="0"/>
              </a:rPr>
              <a:t>A term combining aspects of </a:t>
            </a:r>
            <a:r>
              <a:rPr lang="en-US" altLang="en-US" sz="2400" dirty="0">
                <a:latin typeface="Helvetica" panose="020B0604020202020204" pitchFamily="34" charset="0"/>
                <a:ea typeface="Roboto" charset="0"/>
                <a:cs typeface="Helvetica" panose="020B0604020202020204" pitchFamily="34" charset="0"/>
              </a:rPr>
              <a:t>reporting, data exploration and ad hoc queries, and sophisticated data modeling and analysis.</a:t>
            </a:r>
          </a:p>
          <a:p>
            <a:pPr marL="342900" indent="-342900">
              <a:spcBef>
                <a:spcPts val="600"/>
              </a:spcBef>
              <a:buFont typeface="Arial" panose="020B0604020202020204" pitchFamily="34" charset="0"/>
              <a:buChar char="•"/>
            </a:pPr>
            <a:r>
              <a:rPr lang="en-US" sz="2400" b="1" dirty="0">
                <a:solidFill>
                  <a:srgbClr val="006CA7"/>
                </a:solidFill>
                <a:latin typeface="Helvetica" panose="020B0604020202020204" pitchFamily="34" charset="0"/>
                <a:ea typeface="Helvetica" charset="0"/>
                <a:cs typeface="Helvetica" panose="020B0604020202020204" pitchFamily="34" charset="0"/>
              </a:rPr>
              <a:t>analytics: </a:t>
            </a:r>
            <a:r>
              <a:rPr lang="en-US" sz="2400" dirty="0">
                <a:latin typeface="Helvetica" panose="020B0604020202020204" pitchFamily="34" charset="0"/>
                <a:ea typeface="Helvetica" charset="0"/>
                <a:cs typeface="Helvetica" panose="020B0604020202020204" pitchFamily="34" charset="0"/>
              </a:rPr>
              <a:t>A term describing the extensive use of data, statistical and quantitative analysis, explanatory and predictive models, and fact-based management to drive decisions and actions.</a:t>
            </a:r>
          </a:p>
          <a:p>
            <a:pPr marL="342900" indent="-342900">
              <a:spcBef>
                <a:spcPts val="600"/>
              </a:spcBef>
              <a:buFont typeface="Arial" panose="020B0604020202020204" pitchFamily="34" charset="0"/>
              <a:buChar char="•"/>
            </a:pPr>
            <a:r>
              <a:rPr lang="en-US" sz="2400" b="1" dirty="0">
                <a:solidFill>
                  <a:srgbClr val="006CA7"/>
                </a:solidFill>
                <a:latin typeface="Helvetica" panose="020B0604020202020204" pitchFamily="34" charset="0"/>
                <a:ea typeface="Helvetica" charset="0"/>
                <a:cs typeface="Helvetica" panose="020B0604020202020204" pitchFamily="34" charset="0"/>
              </a:rPr>
              <a:t>machine learning: </a:t>
            </a:r>
            <a:r>
              <a:rPr lang="en-US" sz="2400" dirty="0">
                <a:latin typeface="Helvetica" panose="020B0604020202020204" pitchFamily="34" charset="0"/>
                <a:ea typeface="Helvetica" charset="0"/>
                <a:cs typeface="Helvetica" panose="020B0604020202020204" pitchFamily="34" charset="0"/>
              </a:rPr>
              <a:t>A type of artificial intelligence that </a:t>
            </a:r>
            <a:r>
              <a:rPr lang="en-US" sz="2400" dirty="0">
                <a:latin typeface="Helvetica" panose="020B0604020202020204" pitchFamily="34" charset="0"/>
                <a:ea typeface="Roboto" charset="0"/>
                <a:cs typeface="Helvetica" panose="020B0604020202020204" pitchFamily="34" charset="0"/>
              </a:rPr>
              <a:t>leverages massive amounts of data so that computers can act and improve on their own without additional programming.</a:t>
            </a:r>
            <a:endParaRPr lang="en-US" sz="2400" dirty="0">
              <a:latin typeface="Helvetica" panose="020B0604020202020204" pitchFamily="34" charset="0"/>
              <a:ea typeface="Helvetica" charset="0"/>
              <a:cs typeface="Helvetica" panose="020B0604020202020204" pitchFamily="34" charset="0"/>
            </a:endParaRPr>
          </a:p>
          <a:p>
            <a:pPr lvl="0"/>
            <a:r>
              <a:rPr lang="en-US" sz="2400" b="1" dirty="0">
                <a:solidFill>
                  <a:srgbClr val="006CA7"/>
                </a:solidFill>
                <a:latin typeface="Roboto" charset="0"/>
                <a:ea typeface="Helvetica" charset="0"/>
                <a:cs typeface="Helvetica" charset="0"/>
              </a:rPr>
              <a:t> </a:t>
            </a:r>
            <a:r>
              <a:rPr lang="en-US" sz="2400" b="1" dirty="0">
                <a:solidFill>
                  <a:srgbClr val="006CA7"/>
                </a:solidFill>
                <a:latin typeface="Roboto"/>
                <a:ea typeface="Helvetica" charset="0"/>
                <a:cs typeface="Helvetica" charset="0"/>
              </a:rPr>
              <a:t> </a:t>
            </a:r>
          </a:p>
        </p:txBody>
      </p:sp>
      <p:sp>
        <p:nvSpPr>
          <p:cNvPr id="7" name="Title 1"/>
          <p:cNvSpPr txBox="1">
            <a:spLocks/>
          </p:cNvSpPr>
          <p:nvPr/>
        </p:nvSpPr>
        <p:spPr>
          <a:xfrm>
            <a:off x="1840358" y="608003"/>
            <a:ext cx="9863962" cy="65094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Helvetica" panose="020B0604020202020204" pitchFamily="34" charset="0"/>
                <a:ea typeface="Roboto" charset="0"/>
                <a:cs typeface="Helvetica" panose="020B0604020202020204" pitchFamily="34" charset="0"/>
              </a:rPr>
              <a:t>Introduction (cont’d)</a:t>
            </a:r>
            <a:endParaRPr lang="en-US" sz="3200" dirty="0">
              <a:latin typeface="Helvetica" panose="020B0604020202020204" pitchFamily="34" charset="0"/>
              <a:ea typeface="Roboto" charset="0"/>
              <a:cs typeface="Helvetica" panose="020B0604020202020204" pitchFamily="34" charset="0"/>
            </a:endParaRPr>
          </a:p>
        </p:txBody>
      </p:sp>
      <p:cxnSp>
        <p:nvCxnSpPr>
          <p:cNvPr id="8" name="Straight Connector 7"/>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5860" y="575502"/>
            <a:ext cx="535965" cy="535965"/>
          </a:xfrm>
          <a:prstGeom prst="rect">
            <a:avLst/>
          </a:prstGeom>
        </p:spPr>
      </p:pic>
    </p:spTree>
    <p:extLst>
      <p:ext uri="{BB962C8B-B14F-4D97-AF65-F5344CB8AC3E}">
        <p14:creationId xmlns:p14="http://schemas.microsoft.com/office/powerpoint/2010/main" val="1010112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40358" y="608001"/>
            <a:ext cx="10026522" cy="650947"/>
          </a:xfrm>
          <a:prstGeom prst="rect">
            <a:avLst/>
          </a:prstGeom>
        </p:spPr>
        <p:txBody>
          <a:bodyPr>
            <a:normAutofit/>
          </a:bodyPr>
          <a:lstStyle/>
          <a:p>
            <a:r>
              <a:rPr lang="en-US" sz="3200" dirty="0">
                <a:latin typeface="Helvetica" panose="020B0604020202020204" pitchFamily="34" charset="0"/>
                <a:ea typeface="Roboto" charset="0"/>
                <a:cs typeface="Helvetica" panose="020B0604020202020204" pitchFamily="34" charset="0"/>
              </a:rPr>
              <a:t>Introduction (cont’d)</a:t>
            </a:r>
            <a:endParaRPr lang="en-US" sz="3200" dirty="0">
              <a:latin typeface="Roboto" charset="0"/>
              <a:ea typeface="Roboto" charset="0"/>
              <a:cs typeface="Roboto" charset="0"/>
            </a:endParaRPr>
          </a:p>
        </p:txBody>
      </p:sp>
      <p:cxnSp>
        <p:nvCxnSpPr>
          <p:cNvPr id="9" name="Straight Connector 8"/>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5860" y="575502"/>
            <a:ext cx="535965" cy="535965"/>
          </a:xfrm>
          <a:prstGeom prst="rect">
            <a:avLst/>
          </a:prstGeom>
        </p:spPr>
      </p:pic>
      <p:sp>
        <p:nvSpPr>
          <p:cNvPr id="7" name="Content Placeholder 2"/>
          <p:cNvSpPr txBox="1">
            <a:spLocks/>
          </p:cNvSpPr>
          <p:nvPr/>
        </p:nvSpPr>
        <p:spPr>
          <a:xfrm>
            <a:off x="1066800" y="1671481"/>
            <a:ext cx="10058400" cy="409513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tLang="en-US" sz="2400" dirty="0">
                <a:latin typeface="Helvetica" panose="020B0604020202020204" pitchFamily="34" charset="0"/>
                <a:ea typeface="Roboto" charset="0"/>
                <a:cs typeface="Helvetica" panose="020B0604020202020204" pitchFamily="34" charset="0"/>
              </a:rPr>
              <a:t>Benefits from data mastery</a:t>
            </a:r>
          </a:p>
          <a:p>
            <a:pPr lvl="1"/>
            <a:r>
              <a:rPr lang="en-US" altLang="en-US" sz="2000" dirty="0">
                <a:latin typeface="Helvetica" panose="020B0604020202020204" pitchFamily="34" charset="0"/>
                <a:ea typeface="Roboto" charset="0"/>
                <a:cs typeface="Helvetica" panose="020B0604020202020204" pitchFamily="34" charset="0"/>
              </a:rPr>
              <a:t>Data leverage is at the center of competitive advantage in firms such as Amazon, Netflix, and Zara.</a:t>
            </a:r>
          </a:p>
          <a:p>
            <a:pPr lvl="1"/>
            <a:r>
              <a:rPr lang="en-US" altLang="en-US" sz="2000" dirty="0">
                <a:latin typeface="Helvetica" panose="020B0604020202020204" pitchFamily="34" charset="0"/>
                <a:ea typeface="Roboto" charset="0"/>
                <a:cs typeface="Helvetica" panose="020B0604020202020204" pitchFamily="34" charset="0"/>
              </a:rPr>
              <a:t>Walmart: Moved to the top of the </a:t>
            </a:r>
            <a:r>
              <a:rPr lang="en-US" altLang="en-US" sz="2000" i="1" dirty="0">
                <a:latin typeface="Helvetica" panose="020B0604020202020204" pitchFamily="34" charset="0"/>
                <a:ea typeface="Roboto" charset="0"/>
                <a:cs typeface="Helvetica" panose="020B0604020202020204" pitchFamily="34" charset="0"/>
              </a:rPr>
              <a:t>Fortune</a:t>
            </a:r>
            <a:r>
              <a:rPr lang="en-US" altLang="en-US" sz="2000" dirty="0">
                <a:latin typeface="Helvetica" panose="020B0604020202020204" pitchFamily="34" charset="0"/>
                <a:ea typeface="Roboto" charset="0"/>
                <a:cs typeface="Helvetica" panose="020B0604020202020204" pitchFamily="34" charset="0"/>
              </a:rPr>
              <a:t> 500 list.</a:t>
            </a:r>
          </a:p>
          <a:p>
            <a:pPr lvl="1"/>
            <a:r>
              <a:rPr lang="en-US" altLang="en-US" sz="2000" dirty="0">
                <a:latin typeface="Helvetica" panose="020B0604020202020204" pitchFamily="34" charset="0"/>
                <a:ea typeface="Roboto" charset="0"/>
                <a:cs typeface="Helvetica" panose="020B0604020202020204" pitchFamily="34" charset="0"/>
              </a:rPr>
              <a:t>Encourages firms to make their product the best it possibly can</a:t>
            </a:r>
          </a:p>
          <a:p>
            <a:pPr lvl="1"/>
            <a:r>
              <a:rPr lang="en-US" altLang="en-US" sz="2000" dirty="0">
                <a:latin typeface="Helvetica" panose="020B0604020202020204" pitchFamily="34" charset="0"/>
                <a:ea typeface="Roboto" charset="0"/>
                <a:cs typeface="Helvetica" panose="020B0604020202020204" pitchFamily="34" charset="0"/>
              </a:rPr>
              <a:t>Data-driven insights are credited with helping politicians win elections.</a:t>
            </a:r>
          </a:p>
          <a:p>
            <a:pPr>
              <a:buFont typeface="Arial"/>
              <a:buNone/>
            </a:pPr>
            <a:endParaRPr lang="en-US" altLang="en-US" sz="2000" dirty="0">
              <a:latin typeface="Roboto" charset="0"/>
              <a:ea typeface="Roboto" charset="0"/>
              <a:cs typeface="Roboto" charset="0"/>
            </a:endParaRPr>
          </a:p>
        </p:txBody>
      </p:sp>
    </p:spTree>
    <p:extLst>
      <p:ext uri="{BB962C8B-B14F-4D97-AF65-F5344CB8AC3E}">
        <p14:creationId xmlns:p14="http://schemas.microsoft.com/office/powerpoint/2010/main" val="1410571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40357" y="593254"/>
            <a:ext cx="10250043" cy="650947"/>
          </a:xfrm>
          <a:prstGeom prst="rect">
            <a:avLst/>
          </a:prstGeom>
        </p:spPr>
        <p:txBody>
          <a:bodyPr>
            <a:normAutofit/>
          </a:bodyPr>
          <a:lstStyle/>
          <a:p>
            <a:pPr algn="l"/>
            <a:r>
              <a:rPr lang="en-US" sz="3200" dirty="0">
                <a:latin typeface="Helvetica" panose="020B0604020202020204" pitchFamily="34" charset="0"/>
                <a:ea typeface="Roboto" charset="0"/>
                <a:cs typeface="Helvetica" panose="020B0604020202020204" pitchFamily="34" charset="0"/>
              </a:rPr>
              <a:t>Data, Analytics, and Competitive Advantage</a:t>
            </a:r>
          </a:p>
        </p:txBody>
      </p:sp>
      <p:cxnSp>
        <p:nvCxnSpPr>
          <p:cNvPr id="9" name="Straight Connector 8"/>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5860" y="575502"/>
            <a:ext cx="535965" cy="535965"/>
          </a:xfrm>
          <a:prstGeom prst="rect">
            <a:avLst/>
          </a:prstGeom>
        </p:spPr>
      </p:pic>
      <p:sp>
        <p:nvSpPr>
          <p:cNvPr id="3" name="Rectangle 2"/>
          <p:cNvSpPr/>
          <p:nvPr/>
        </p:nvSpPr>
        <p:spPr>
          <a:xfrm>
            <a:off x="1066799" y="1835112"/>
            <a:ext cx="10058401" cy="2308324"/>
          </a:xfrm>
          <a:prstGeom prst="rect">
            <a:avLst/>
          </a:prstGeom>
        </p:spPr>
        <p:txBody>
          <a:bodyPr wrap="square">
            <a:spAutoFit/>
          </a:bodyPr>
          <a:lstStyle/>
          <a:p>
            <a:pPr marL="342900" indent="-342900">
              <a:buFont typeface="Arial" charset="0"/>
              <a:buChar char="•"/>
            </a:pPr>
            <a:r>
              <a:rPr lang="en-US" sz="2400" dirty="0">
                <a:solidFill>
                  <a:srgbClr val="111111"/>
                </a:solidFill>
                <a:latin typeface="Helvetica" panose="020B0604020202020204" pitchFamily="34" charset="0"/>
                <a:ea typeface="Roboto" charset="0"/>
                <a:cs typeface="Helvetica" panose="020B0604020202020204" pitchFamily="34" charset="0"/>
              </a:rPr>
              <a:t>Early to capture of data assets can be the difference between a dominating firm and an also-ran. </a:t>
            </a:r>
            <a:r>
              <a:rPr lang="en-US" sz="2400" dirty="0">
                <a:latin typeface="Helvetica" panose="020B0604020202020204" pitchFamily="34" charset="0"/>
                <a:ea typeface="Roboto" charset="0"/>
                <a:cs typeface="Helvetica" panose="020B0604020202020204" pitchFamily="34" charset="0"/>
              </a:rPr>
              <a:t> </a:t>
            </a:r>
          </a:p>
          <a:p>
            <a:pPr marL="342900" indent="-342900">
              <a:buFont typeface="Arial" charset="0"/>
              <a:buChar char="•"/>
            </a:pPr>
            <a:r>
              <a:rPr lang="en-US" sz="2400" dirty="0">
                <a:latin typeface="Helvetica" panose="020B0604020202020204" pitchFamily="34" charset="0"/>
                <a:ea typeface="Roboto" charset="0"/>
                <a:cs typeface="Helvetica" panose="020B0604020202020204" pitchFamily="34" charset="0"/>
              </a:rPr>
              <a:t>Advantages based on formulas, algorithms, and data that others can also acquire will be short-lived. </a:t>
            </a:r>
          </a:p>
          <a:p>
            <a:pPr marL="342900" indent="-342900">
              <a:buFont typeface="Arial" charset="0"/>
              <a:buChar char="•"/>
            </a:pPr>
            <a:r>
              <a:rPr lang="en-US" sz="2400" dirty="0">
                <a:latin typeface="Helvetica" panose="020B0604020202020204" pitchFamily="34" charset="0"/>
                <a:ea typeface="Roboto" charset="0"/>
                <a:cs typeface="Helvetica" panose="020B0604020202020204" pitchFamily="34" charset="0"/>
              </a:rPr>
              <a:t>Differentiation will be key in distinguishing operationally effective data use from those efforts that can yield true strategic positioning.</a:t>
            </a:r>
          </a:p>
        </p:txBody>
      </p:sp>
    </p:spTree>
    <p:extLst>
      <p:ext uri="{BB962C8B-B14F-4D97-AF65-F5344CB8AC3E}">
        <p14:creationId xmlns:p14="http://schemas.microsoft.com/office/powerpoint/2010/main" val="397471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55107" y="606632"/>
            <a:ext cx="5317067" cy="695325"/>
          </a:xfrm>
          <a:prstGeom prst="rect">
            <a:avLst/>
          </a:prstGeom>
        </p:spPr>
        <p:txBody>
          <a:bodyPr>
            <a:normAutofit/>
          </a:bodyPr>
          <a:lstStyle/>
          <a:p>
            <a:pPr algn="l"/>
            <a:r>
              <a:rPr lang="en-US" sz="3200" dirty="0">
                <a:latin typeface="Helvetica" panose="020B0604020202020204" pitchFamily="34" charset="0"/>
                <a:ea typeface="Roboto" charset="0"/>
                <a:cs typeface="Helvetica" panose="020B0604020202020204" pitchFamily="34" charset="0"/>
              </a:rPr>
              <a:t>Learning Objectives</a:t>
            </a:r>
          </a:p>
        </p:txBody>
      </p:sp>
      <p:cxnSp>
        <p:nvCxnSpPr>
          <p:cNvPr id="9" name="Straight Connector 8"/>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5860" y="575502"/>
            <a:ext cx="535965" cy="535965"/>
          </a:xfrm>
          <a:prstGeom prst="rect">
            <a:avLst/>
          </a:prstGeom>
        </p:spPr>
      </p:pic>
      <p:sp>
        <p:nvSpPr>
          <p:cNvPr id="5" name="Content Placeholder 2"/>
          <p:cNvSpPr txBox="1">
            <a:spLocks/>
          </p:cNvSpPr>
          <p:nvPr/>
        </p:nvSpPr>
        <p:spPr>
          <a:xfrm>
            <a:off x="1066800" y="1715728"/>
            <a:ext cx="10058400" cy="380016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Font typeface="+mj-lt"/>
              <a:buAutoNum type="arabicPeriod"/>
            </a:pPr>
            <a:r>
              <a:rPr lang="en-US" altLang="en-US" sz="2400" dirty="0">
                <a:latin typeface="Helvetica" panose="020B0604020202020204" pitchFamily="34" charset="0"/>
                <a:ea typeface="Roboto" charset="0"/>
                <a:cs typeface="Helvetica" panose="020B0604020202020204" pitchFamily="34" charset="0"/>
              </a:rPr>
              <a:t>Understand the difference between data and information.</a:t>
            </a:r>
          </a:p>
          <a:p>
            <a:pPr marL="457200" indent="-457200">
              <a:buFont typeface="+mj-lt"/>
              <a:buAutoNum type="arabicPeriod"/>
            </a:pPr>
            <a:r>
              <a:rPr lang="en-US" altLang="en-US" sz="2400" dirty="0">
                <a:latin typeface="Helvetica" panose="020B0604020202020204" pitchFamily="34" charset="0"/>
                <a:ea typeface="Roboto" charset="0"/>
                <a:cs typeface="Helvetica" panose="020B0604020202020204" pitchFamily="34" charset="0"/>
              </a:rPr>
              <a:t>Know the key terms and technologies associated with data organization and management.</a:t>
            </a:r>
          </a:p>
        </p:txBody>
      </p:sp>
    </p:spTree>
    <p:extLst>
      <p:ext uri="{BB962C8B-B14F-4D97-AF65-F5344CB8AC3E}">
        <p14:creationId xmlns:p14="http://schemas.microsoft.com/office/powerpoint/2010/main" val="780194219"/>
      </p:ext>
    </p:extLst>
  </p:cSld>
  <p:clrMapOvr>
    <a:masterClrMapping/>
  </p:clrMapOvr>
</p:sld>
</file>

<file path=ppt/theme/theme1.xml><?xml version="1.0" encoding="utf-8"?>
<a:theme xmlns:a="http://schemas.openxmlformats.org/drawingml/2006/main" name="Blank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nciples of Macro" id="{89D2DF60-FA8A-FE43-B1E9-BFF76EF19FB0}" vid="{BE2FFA3C-8978-CF4C-B22A-2D8E0E366F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Mastering Org Behvaior</Template>
  <TotalTime>1259</TotalTime>
  <Words>4104</Words>
  <Application>Microsoft Macintosh PowerPoint</Application>
  <PresentationFormat>Widescreen</PresentationFormat>
  <Paragraphs>350</Paragraphs>
  <Slides>58</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Calibri</vt:lpstr>
      <vt:lpstr>Calibri Light</vt:lpstr>
      <vt:lpstr>Helvetica</vt:lpstr>
      <vt:lpstr>Roboto</vt:lpstr>
      <vt:lpstr>Arial</vt:lpstr>
      <vt:lpstr>Blank Slide</vt:lpstr>
      <vt:lpstr>Information Systems: A Manager’s Guide to  Harnessing Technology, V8.0</vt:lpstr>
      <vt:lpstr>PowerPoint Presentation</vt:lpstr>
      <vt:lpstr>PowerPoint Presentation</vt:lpstr>
      <vt:lpstr>Learning Objectives</vt:lpstr>
      <vt:lpstr>Introduction</vt:lpstr>
      <vt:lpstr>PowerPoint Presentation</vt:lpstr>
      <vt:lpstr>Introduction (cont’d)</vt:lpstr>
      <vt:lpstr>Data, Analytics, and Competitive Advantage</vt:lpstr>
      <vt:lpstr>Learning Objectives</vt:lpstr>
      <vt:lpstr>Data, Information, and Knowledge</vt:lpstr>
      <vt:lpstr>Understanding How Data is Organized: Key Terms and Technologies</vt:lpstr>
      <vt:lpstr>Understanding How Data is Organized: Key Terms and Technologies (cont’d)</vt:lpstr>
      <vt:lpstr>PowerPoint Presentation</vt:lpstr>
      <vt:lpstr>Learning Objectives</vt:lpstr>
      <vt:lpstr>Transaction Processing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Objectives</vt:lpstr>
      <vt:lpstr>PowerPoint Presentation</vt:lpstr>
      <vt:lpstr>Learning Objectives</vt:lpstr>
      <vt:lpstr>Data Warehouses, Data Marts, Data Lakes, and the Technology Behind “Big Data”</vt:lpstr>
      <vt:lpstr>Data Warehouses, Data Marts, Data Lakes, and the Technology Behind “Big Data” (cont’d)</vt:lpstr>
      <vt:lpstr>PowerPoint Presentation</vt:lpstr>
      <vt:lpstr>PowerPoint Presentation</vt:lpstr>
      <vt:lpstr>PowerPoint Presentation</vt:lpstr>
      <vt:lpstr>PowerPoint Presentation</vt:lpstr>
      <vt:lpstr>PowerPoint Presentation</vt:lpstr>
      <vt:lpstr>Learning Objectives</vt:lpstr>
      <vt:lpstr>PowerPoint Presentation</vt:lpstr>
      <vt:lpstr>PowerPoint Presentation</vt:lpstr>
      <vt:lpstr>PowerPoint Presentation</vt:lpstr>
      <vt:lpstr>PowerPoint Presentation</vt:lpstr>
      <vt:lpstr>PowerPoint Presentation</vt:lpstr>
      <vt:lpstr>PowerPoint Presentation</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Objectives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information_systems_8_0_ch15_powerpoint_lecture_notes-FW_BA.pptx</dc:title>
  <dc:creator>FlatWorld</dc:creator>
  <cp:lastModifiedBy>FlatWorld</cp:lastModifiedBy>
  <cp:revision>107</cp:revision>
  <cp:lastPrinted>2018-09-05T19:47:42Z</cp:lastPrinted>
  <dcterms:created xsi:type="dcterms:W3CDTF">2017-05-19T13:43:17Z</dcterms:created>
  <dcterms:modified xsi:type="dcterms:W3CDTF">2020-01-13T21:25:43Z</dcterms:modified>
  <dc:description>Created exclusively for Kevin Sly &lt;slyke@gram.edu&gt;</dc:description>
  <cp:keywords>fwbainc FlatWorld</cp:keywords>
</cp:coreProperties>
</file>